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4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316" r:id="rId3"/>
    <p:sldId id="258" r:id="rId4"/>
    <p:sldId id="259" r:id="rId5"/>
    <p:sldId id="318" r:id="rId6"/>
    <p:sldId id="309" r:id="rId7"/>
    <p:sldId id="310" r:id="rId8"/>
    <p:sldId id="319" r:id="rId9"/>
    <p:sldId id="314" r:id="rId10"/>
    <p:sldId id="262" r:id="rId11"/>
    <p:sldId id="263" r:id="rId12"/>
    <p:sldId id="264" r:id="rId13"/>
    <p:sldId id="265" r:id="rId14"/>
    <p:sldId id="266" r:id="rId15"/>
    <p:sldId id="267" r:id="rId16"/>
    <p:sldId id="334" r:id="rId17"/>
    <p:sldId id="335" r:id="rId18"/>
    <p:sldId id="268" r:id="rId19"/>
    <p:sldId id="269" r:id="rId20"/>
    <p:sldId id="270" r:id="rId21"/>
    <p:sldId id="271" r:id="rId22"/>
    <p:sldId id="272" r:id="rId23"/>
    <p:sldId id="273" r:id="rId24"/>
    <p:sldId id="330" r:id="rId25"/>
    <p:sldId id="331" r:id="rId26"/>
    <p:sldId id="274" r:id="rId27"/>
    <p:sldId id="275" r:id="rId28"/>
    <p:sldId id="276" r:id="rId29"/>
    <p:sldId id="320" r:id="rId30"/>
    <p:sldId id="280" r:id="rId31"/>
    <p:sldId id="321" r:id="rId32"/>
    <p:sldId id="332" r:id="rId33"/>
    <p:sldId id="333" r:id="rId34"/>
    <p:sldId id="324" r:id="rId35"/>
    <p:sldId id="325" r:id="rId36"/>
    <p:sldId id="284" r:id="rId37"/>
    <p:sldId id="285" r:id="rId38"/>
    <p:sldId id="286" r:id="rId39"/>
    <p:sldId id="288" r:id="rId40"/>
    <p:sldId id="289" r:id="rId41"/>
    <p:sldId id="290" r:id="rId42"/>
    <p:sldId id="329" r:id="rId43"/>
    <p:sldId id="287" r:id="rId44"/>
    <p:sldId id="328" r:id="rId45"/>
    <p:sldId id="291" r:id="rId46"/>
    <p:sldId id="336" r:id="rId47"/>
    <p:sldId id="292" r:id="rId48"/>
    <p:sldId id="293" r:id="rId49"/>
    <p:sldId id="297" r:id="rId50"/>
    <p:sldId id="326" r:id="rId51"/>
    <p:sldId id="337" r:id="rId52"/>
    <p:sldId id="299" r:id="rId53"/>
    <p:sldId id="300" r:id="rId54"/>
    <p:sldId id="327" r:id="rId5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1843706"/>
          </a:xfrm>
        </p:spPr>
        <p:txBody>
          <a:bodyPr anchor="ctr"/>
          <a:lstStyle>
            <a:lvl1pPr algn="ctr">
              <a:defRPr sz="4500" b="1">
                <a:solidFill>
                  <a:srgbClr val="BB01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DCCD8-336F-5B6E-3D7A-C197ADC4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81202"/>
            <a:ext cx="6858000" cy="88362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BB01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B01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B01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B0100"/>
                </a:solidFill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5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172-37AB-9C92-E2CC-164192D1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9AD25-74B4-0B23-D1B7-4CBC09AF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BB94A-F3EB-BFBF-0786-30CF4020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D872-9F34-8E29-3901-E7F41D5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52B0-F413-AEE1-65A4-72BC80A5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0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364E3-DEFE-384E-874E-CFE6BAB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3B02D-7CF6-A0EA-23CD-25518099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8812-845A-DBCA-0E6E-58A42D9F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56FF-DD40-2CB9-0030-B9FBA70F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17E0-69B1-A6AD-2312-C86F36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5601" y="483234"/>
            <a:ext cx="689279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63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09E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3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081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826660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BE0797-8440-3EB9-6A78-2DD2D09201B7}"/>
              </a:ext>
            </a:extLst>
          </p:cNvPr>
          <p:cNvCxnSpPr>
            <a:cxnSpLocks/>
          </p:cNvCxnSpPr>
          <p:nvPr/>
        </p:nvCxnSpPr>
        <p:spPr>
          <a:xfrm>
            <a:off x="717140" y="1756175"/>
            <a:ext cx="3943350" cy="0"/>
          </a:xfrm>
          <a:prstGeom prst="line">
            <a:avLst/>
          </a:prstGeom>
          <a:ln w="317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C622-07CE-1784-8746-BAEE04C6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F502-C499-4611-3F82-6450B17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542D-213D-02E1-AF6C-9E29A8C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7B38-E6A4-7E3C-B690-CBC6DD3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065C-AD2A-D8F0-1E2D-D2CD813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4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2446-78F4-64D9-3BCE-B9B9127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9EB-795F-5834-CDD8-29B155F0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D5F12-8ED9-32B4-BB3B-3E01DD80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E1BD5-5603-A051-14D1-A7C4B24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E315-FA80-84A9-E1B9-8416AA27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26ED5-2606-B40D-F5E5-77149B7C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1981-2075-0694-7437-B911A70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CD91A-0078-E00B-DD0A-4AC86EE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177F6-3FB6-7F47-4026-151E329E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AFA44-ED3A-4C88-36DE-546D666C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EF0E0-4204-8A2D-788E-8A68A484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F9F21-2C53-54FC-954A-28888E02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40D8F-3FF1-B013-9E23-0F5CCA6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B5BFD-34E4-920A-D0E3-75F10FB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9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DA88-B122-214E-B5E0-E3180B2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150FF-7599-CC84-9385-2CE3396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BD902-BE9F-D468-C220-5A6EE24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DB4D-98BF-AEC3-954C-FFA4313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5A582-B8F3-D896-3894-4126EE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BD34A-A509-1A8E-7751-54B78A8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74E2-6255-3BF7-E53A-CF19F0B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8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4AF3-E71C-F0BC-1964-F4E4F97F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028-AA70-4D34-B623-DCA42E47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5CAC5-73A4-6A14-2862-26B2F34F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9F47A-338A-F9B4-C5BC-E36C58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B6B3-E169-2693-1A50-7F8EF0E8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5CC7-2DD3-61E1-014C-07FA381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8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3ECE-CB5B-3F96-328B-747AA9D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46DD8-16C2-0AB0-7CDB-92680FFCF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036F4-98F8-A308-233D-A211459D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9AFC1-D75B-EA63-8936-6E709A93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98E78-E48C-49E2-1978-305BC5E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4CEC-2C05-0F62-428F-0939AE6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2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35E0D-0038-412F-7A8E-40CEC63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BF78-79CA-46B4-C1B2-3891D2DC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76DF-8B83-4025-02A8-3BE948E6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384C-6B6C-EDC3-46C0-9BFB44D7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D001-6171-B71F-A678-1D1A06D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897A19B5-97F5-4E9A-1613-D5654B987D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516" y="45855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ru/main/blank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gia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vo.garant.ru/#/document/12148567/entry/4" TargetMode="External"/><Relationship Id="rId4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csg=0,10322,0,2,9,0,0&amp;text=%D1%81%D0%B4%D0%B0%D0%BC%20%D0%B3%D0%B8%D0%B0&amp;lr=50&amp;rnd=6941&amp;rq=1" TargetMode="External"/><Relationship Id="rId2" Type="http://schemas.openxmlformats.org/officeDocument/2006/relationships/hyperlink" Target="https://yandex.ru/search/?csg=0,10322,0,2,9,0,0&amp;text=%D1%84%D0%B8%D0%BF%D0%B8%20%D0%BE%D1%82%D0%BA%D1%80%D1%8B%D1%82%D1%8B%D0%B9%20%D0%B1%D0%B0%D0%BD%D0%BA%20%D0%B7%D0%B0%D0%B4%D0%B0%D0%BD%D0%B8%D0%B9&amp;lr=50&amp;rnd=6941&amp;rq=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A8417CAB-934E-41C5-AB63-92860CFBE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08744"/>
            <a:ext cx="6858000" cy="883624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C00000"/>
                </a:solidFill>
                <a:cs typeface="Calibri"/>
              </a:rPr>
              <a:t>Готовимся</a:t>
            </a:r>
            <a:r>
              <a:rPr lang="ru-RU" sz="2800" i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2800" i="1" spc="-5" dirty="0">
                <a:solidFill>
                  <a:srgbClr val="C00000"/>
                </a:solidFill>
                <a:cs typeface="Calibri"/>
              </a:rPr>
              <a:t>вместе</a:t>
            </a:r>
            <a:r>
              <a:rPr lang="ru-RU" sz="2800" i="1" spc="-4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2800" i="1" dirty="0">
                <a:solidFill>
                  <a:srgbClr val="C00000"/>
                </a:solidFill>
                <a:cs typeface="Calibri"/>
              </a:rPr>
              <a:t>к</a:t>
            </a:r>
            <a:r>
              <a:rPr lang="ru-RU" sz="2800" i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2800" i="1" spc="-5" dirty="0">
                <a:solidFill>
                  <a:srgbClr val="C00000"/>
                </a:solidFill>
                <a:cs typeface="Calibri"/>
              </a:rPr>
              <a:t>ГИА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8600" y="6019800"/>
            <a:ext cx="5026025" cy="49244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2600" dirty="0">
                <a:solidFill>
                  <a:srgbClr val="001F5F"/>
                </a:solidFill>
                <a:latin typeface="Times New Roman"/>
                <a:cs typeface="Times New Roman"/>
              </a:rPr>
              <a:t>08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lang="ru-RU" sz="260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0.202</a:t>
            </a:r>
            <a:r>
              <a:rPr lang="ru-RU" sz="2600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3BF503-E2A5-46E0-B00A-621681EE02D1}"/>
              </a:ext>
            </a:extLst>
          </p:cNvPr>
          <p:cNvSpPr/>
          <p:nvPr/>
        </p:nvSpPr>
        <p:spPr>
          <a:xfrm>
            <a:off x="685800" y="227670"/>
            <a:ext cx="8001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Особенности проведения</a:t>
            </a:r>
            <a:endParaRPr lang="ru-RU" sz="3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государственной итоговой аттестации</a:t>
            </a:r>
            <a:endParaRPr lang="ru-RU" sz="32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R="3810" algn="ctr"/>
            <a: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по программам основного общего образования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в 2025-2026 уч. году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94715" y="1996439"/>
            <a:ext cx="417728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1440" marR="563245" algn="just">
              <a:lnSpc>
                <a:spcPct val="100000"/>
              </a:lnSpc>
              <a:spcBef>
                <a:spcPts val="1395"/>
              </a:spcBef>
            </a:pP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</a:t>
            </a:r>
            <a:r>
              <a:rPr lang="ru-RU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</a:t>
            </a:r>
            <a:r>
              <a:rPr lang="ru-RU" spc="-3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организаторов</a:t>
            </a:r>
            <a:r>
              <a:rPr lang="ru-RU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ассистентов</a:t>
            </a:r>
            <a:r>
              <a:rPr lang="ru-RU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lang="ru-RU" spc="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-3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200" y="4191000"/>
            <a:ext cx="594274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категорий</a:t>
            </a:r>
            <a:r>
              <a:rPr sz="2400" spc="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sz="2400" spc="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ct val="100000"/>
              </a:lnSpc>
            </a:pP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1352" y="2016251"/>
            <a:ext cx="4078604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2075" marR="98425">
              <a:lnSpc>
                <a:spcPct val="100000"/>
              </a:lnSpc>
              <a:spcBef>
                <a:spcPts val="1315"/>
              </a:spcBef>
            </a:pP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2000" spc="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z="2000" b="1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b="1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</a:t>
            </a:r>
            <a:r>
              <a:rPr lang="ru-RU" sz="2000" b="1" spc="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000" b="1" spc="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b="1" spc="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ППЭ.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2000" spc="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 </a:t>
            </a:r>
            <a:r>
              <a:rPr lang="ru-RU" sz="20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</a:t>
            </a:r>
            <a:r>
              <a:rPr lang="ru-RU" sz="2000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ППЭ», </a:t>
            </a:r>
            <a:r>
              <a:rPr lang="ru-RU" sz="20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«вход</a:t>
            </a:r>
            <a:r>
              <a:rPr lang="ru-RU" sz="20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ППЭ».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35B5667-79AB-4288-9BEA-1315C4C7376F}"/>
              </a:ext>
            </a:extLst>
          </p:cNvPr>
          <p:cNvSpPr txBox="1">
            <a:spLocks/>
          </p:cNvSpPr>
          <p:nvPr/>
        </p:nvSpPr>
        <p:spPr>
          <a:xfrm>
            <a:off x="381856" y="546557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43000" y="1905000"/>
            <a:ext cx="7136765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 indent="1589405">
              <a:lnSpc>
                <a:spcPct val="120100"/>
              </a:lnSpc>
              <a:spcBef>
                <a:spcPts val="100"/>
              </a:spcBef>
              <a:tabLst>
                <a:tab pos="3692525" algn="l"/>
              </a:tabLst>
            </a:pPr>
            <a:r>
              <a:rPr sz="3200" b="1" u="heavy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Экзамены</a:t>
            </a:r>
            <a:r>
              <a:rPr sz="3200" spc="-6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 выбору </a:t>
            </a:r>
            <a:r>
              <a:rPr sz="3200" spc="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выпускник</a:t>
            </a:r>
            <a:r>
              <a:rPr sz="3200" spc="-6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определяет</a:t>
            </a:r>
            <a:r>
              <a:rPr sz="3200" spc="-2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самостоятельно.</a:t>
            </a:r>
            <a:endParaRPr sz="3200" dirty="0">
              <a:solidFill>
                <a:schemeClr val="accent1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765"/>
              </a:spcBef>
            </a:pPr>
            <a:r>
              <a:rPr sz="32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Заявление</a:t>
            </a:r>
            <a:r>
              <a:rPr sz="3200" b="1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 выборе</a:t>
            </a:r>
            <a:r>
              <a:rPr sz="3200" spc="-2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</a:t>
            </a:r>
            <a:r>
              <a:rPr sz="3200" spc="-3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их</a:t>
            </a:r>
            <a:endParaRPr sz="3200" dirty="0">
              <a:solidFill>
                <a:schemeClr val="accent1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/>
              <a:cs typeface="Times New Roman"/>
            </a:endParaRPr>
          </a:p>
          <a:p>
            <a:pPr marL="31877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количестве,</a:t>
            </a:r>
            <a:r>
              <a:rPr sz="3200" spc="-4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подписанное</a:t>
            </a:r>
            <a:r>
              <a:rPr sz="3200" b="1" u="heavy" spc="-2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родителями</a:t>
            </a:r>
            <a:endParaRPr sz="3200" dirty="0">
              <a:solidFill>
                <a:schemeClr val="accent1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/>
              <a:cs typeface="Times New Roman"/>
            </a:endParaRPr>
          </a:p>
          <a:p>
            <a:pPr marL="547370" marR="471805" indent="-102235" algn="ctr">
              <a:lnSpc>
                <a:spcPct val="120000"/>
              </a:lnSpc>
              <a:tabLst>
                <a:tab pos="1916430" algn="l"/>
              </a:tabLst>
            </a:pP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(законными представителями), </a:t>
            </a:r>
            <a:r>
              <a:rPr sz="3200" spc="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подаёт	</a:t>
            </a:r>
            <a:r>
              <a:rPr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выпускник 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самостоятельно </a:t>
            </a:r>
            <a:r>
              <a:rPr sz="3200" spc="-7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3200" b="1" u="heavy" spc="-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позднее</a:t>
            </a:r>
            <a:r>
              <a:rPr sz="3200" b="1" u="heavy" spc="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марта</a:t>
            </a:r>
            <a:r>
              <a:rPr sz="3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ru-RU"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3200" b="1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года</a:t>
            </a:r>
            <a:endParaRPr sz="3200" dirty="0">
              <a:solidFill>
                <a:schemeClr val="accent1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/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F081E4D-6A80-4086-BE47-BA42C8E61E64}"/>
              </a:ext>
            </a:extLst>
          </p:cNvPr>
          <p:cNvSpPr txBox="1">
            <a:spLocks/>
          </p:cNvSpPr>
          <p:nvPr/>
        </p:nvSpPr>
        <p:spPr>
          <a:xfrm>
            <a:off x="381856" y="546557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8650" y="1981200"/>
            <a:ext cx="8134350" cy="3498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55420" indent="12700" algn="ctr">
              <a:lnSpc>
                <a:spcPct val="100000"/>
              </a:lnSpc>
            </a:pPr>
            <a:r>
              <a:rPr lang="ru-RU" sz="3200" b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</a:t>
            </a:r>
            <a:r>
              <a:rPr lang="ru-RU" sz="3200" b="1" spc="-7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sz="3200" b="1" spc="-5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200" dirty="0">
              <a:solidFill>
                <a:schemeClr val="accent1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2700" dirty="0">
              <a:solidFill>
                <a:schemeClr val="accent1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447675" algn="just">
              <a:lnSpc>
                <a:spcPct val="10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 допускаются обучающиеся, </a:t>
            </a:r>
            <a:r>
              <a:rPr lang="ru-RU" sz="3200" b="1" spc="-7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годовые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lang="ru-RU"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</a:t>
            </a:r>
            <a:r>
              <a:rPr lang="ru-RU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lang="ru-RU" sz="3200" b="1" spc="-3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sz="3200" b="1" spc="-2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ru-RU" sz="3200" b="1" spc="-4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lang="ru-RU" sz="3200" b="1" spc="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3200" b="1" spc="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lang="ru-RU" sz="3200" b="1" spc="-3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удовлетворительных.</a:t>
            </a:r>
            <a:endParaRPr lang="ru-RU" sz="3200" dirty="0">
              <a:solidFill>
                <a:schemeClr val="accent1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32F9BDC-97E5-4E10-8C61-3E339885BBA9}"/>
              </a:ext>
            </a:extLst>
          </p:cNvPr>
          <p:cNvSpPr txBox="1">
            <a:spLocks/>
          </p:cNvSpPr>
          <p:nvPr/>
        </p:nvSpPr>
        <p:spPr>
          <a:xfrm>
            <a:off x="381856" y="546557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506291"/>
            <a:ext cx="7448550" cy="1043233"/>
          </a:xfrm>
          <a:prstGeom prst="rect">
            <a:avLst/>
          </a:prstGeom>
        </p:spPr>
        <p:txBody>
          <a:bodyPr vert="horz" wrap="square" lIns="0" tIns="57784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государственной итоговой  аттестации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800" y="2438400"/>
            <a:ext cx="8229600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44488" algn="just">
              <a:lnSpc>
                <a:spcPct val="100000"/>
              </a:lnSpc>
              <a:spcBef>
                <a:spcPts val="105"/>
              </a:spcBef>
            </a:pPr>
            <a:r>
              <a:rPr lang="ru-RU" sz="3200" spc="-5" dirty="0">
                <a:latin typeface="Times New Roman"/>
                <a:cs typeface="Times New Roman"/>
              </a:rPr>
              <a:t>Решение </a:t>
            </a:r>
            <a:r>
              <a:rPr lang="ru-RU" sz="3200" dirty="0">
                <a:latin typeface="Times New Roman"/>
                <a:cs typeface="Times New Roman"/>
              </a:rPr>
              <a:t>о допуске к государственной </a:t>
            </a:r>
            <a:r>
              <a:rPr lang="ru-RU" sz="3200" spc="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итоговой аттестации принимается  </a:t>
            </a:r>
            <a:r>
              <a:rPr lang="ru-RU" sz="3200" spc="-5" dirty="0">
                <a:latin typeface="Times New Roman"/>
                <a:cs typeface="Times New Roman"/>
              </a:rPr>
              <a:t>педагогическим </a:t>
            </a:r>
            <a:r>
              <a:rPr lang="ru-RU" sz="3200" dirty="0">
                <a:latin typeface="Times New Roman"/>
                <a:cs typeface="Times New Roman"/>
              </a:rPr>
              <a:t>советом образовательной </a:t>
            </a:r>
            <a:r>
              <a:rPr lang="ru-RU" sz="3200" spc="-785" dirty="0">
                <a:latin typeface="Times New Roman"/>
                <a:cs typeface="Times New Roman"/>
              </a:rPr>
              <a:t> </a:t>
            </a:r>
            <a:r>
              <a:rPr lang="ru-RU" sz="3200" spc="-5" dirty="0">
                <a:latin typeface="Times New Roman"/>
                <a:cs typeface="Times New Roman"/>
              </a:rPr>
              <a:t>организации</a:t>
            </a:r>
            <a:r>
              <a:rPr lang="ru-RU" sz="3200" spc="-4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и оформляется распорядительным</a:t>
            </a:r>
            <a:r>
              <a:rPr lang="ru-RU" sz="3200" spc="-90" dirty="0">
                <a:latin typeface="Times New Roman"/>
                <a:cs typeface="Times New Roman"/>
              </a:rPr>
              <a:t> </a:t>
            </a:r>
            <a:r>
              <a:rPr lang="ru-RU" sz="3200" spc="5" dirty="0">
                <a:latin typeface="Times New Roman"/>
                <a:cs typeface="Times New Roman"/>
              </a:rPr>
              <a:t>актом </a:t>
            </a:r>
            <a:r>
              <a:rPr lang="ru-RU" sz="3200" dirty="0">
                <a:latin typeface="Times New Roman"/>
                <a:cs typeface="Times New Roman"/>
              </a:rPr>
              <a:t>образовательной </a:t>
            </a:r>
            <a:r>
              <a:rPr lang="ru-RU" sz="3200" spc="-5" dirty="0">
                <a:latin typeface="Times New Roman"/>
                <a:cs typeface="Times New Roman"/>
              </a:rPr>
              <a:t>организации </a:t>
            </a:r>
            <a:r>
              <a:rPr lang="ru-RU"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позднее </a:t>
            </a:r>
            <a:r>
              <a:rPr lang="ru-RU" sz="3200" b="1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ru-RU"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мая</a:t>
            </a:r>
            <a:r>
              <a:rPr lang="ru-RU"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текущего</a:t>
            </a:r>
            <a:r>
              <a:rPr lang="ru-RU" sz="3200" spc="-4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28650" y="2057400"/>
            <a:ext cx="8058150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84530" indent="433388" algn="just">
              <a:lnSpc>
                <a:spcPct val="100000"/>
              </a:lnSpc>
              <a:spcBef>
                <a:spcPts val="105"/>
              </a:spcBef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Единое для </a:t>
            </a:r>
            <a:r>
              <a:rPr lang="ru-RU"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всех </a:t>
            </a:r>
            <a:r>
              <a:rPr lang="ru-RU" sz="3200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расписание </a:t>
            </a:r>
            <a:r>
              <a:rPr lang="ru-RU" sz="3200" u="heavy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ОГЭ </a:t>
            </a:r>
            <a:r>
              <a:rPr lang="ru-RU" sz="3200" spc="-7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 продолжительность</a:t>
            </a:r>
            <a:r>
              <a:rPr lang="ru-RU" sz="3200" spc="-5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 предмету</a:t>
            </a:r>
            <a:r>
              <a:rPr lang="ru-RU" sz="3200" spc="-2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spc="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2026 году устанавливает </a:t>
            </a:r>
            <a:r>
              <a:rPr lang="ru-RU" sz="3200" spc="-7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соответствующий</a:t>
            </a:r>
            <a:r>
              <a:rPr lang="ru-RU" sz="3200" spc="-4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</a:t>
            </a:r>
            <a:r>
              <a:rPr lang="ru-RU" sz="3200" spc="-6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Министерства </a:t>
            </a:r>
            <a:r>
              <a:rPr lang="ru-RU" sz="3200" spc="-7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просвещения Российской </a:t>
            </a:r>
            <a:r>
              <a:rPr lang="ru-RU"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Федерации,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Федеральной службы о </a:t>
            </a:r>
            <a:r>
              <a:rPr lang="ru-RU" sz="32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надзору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lang="ru-RU" sz="3200" spc="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сфере </a:t>
            </a:r>
            <a:r>
              <a:rPr lang="ru-RU" sz="3200" spc="-7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образования</a:t>
            </a:r>
            <a:r>
              <a:rPr lang="ru-RU" sz="3200" spc="-4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 науки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99622B4-2854-4377-8299-D535C90BBF03}"/>
              </a:ext>
            </a:extLst>
          </p:cNvPr>
          <p:cNvSpPr txBox="1">
            <a:spLocks/>
          </p:cNvSpPr>
          <p:nvPr/>
        </p:nvSpPr>
        <p:spPr>
          <a:xfrm>
            <a:off x="381856" y="546557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4504" y="265556"/>
            <a:ext cx="7148830" cy="1162050"/>
            <a:chOff x="1754504" y="265556"/>
            <a:chExt cx="7148830" cy="1162050"/>
          </a:xfrm>
        </p:grpSpPr>
        <p:sp>
          <p:nvSpPr>
            <p:cNvPr id="3" name="object 3"/>
            <p:cNvSpPr/>
            <p:nvPr/>
          </p:nvSpPr>
          <p:spPr>
            <a:xfrm>
              <a:off x="1764029" y="27508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2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7129272" y="1142999"/>
                  </a:lnTo>
                  <a:lnTo>
                    <a:pt x="7129272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029" y="27508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2999"/>
                  </a:moveTo>
                  <a:lnTo>
                    <a:pt x="7129272" y="1142999"/>
                  </a:lnTo>
                  <a:lnTo>
                    <a:pt x="7129272" y="0"/>
                  </a:lnTo>
                  <a:lnTo>
                    <a:pt x="0" y="0"/>
                  </a:lnTo>
                  <a:lnTo>
                    <a:pt x="0" y="114299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9860" y="512191"/>
            <a:ext cx="5358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63300"/>
                </a:solidFill>
              </a:rPr>
              <a:t>ОСОБЕННОСТИ</a:t>
            </a:r>
            <a:r>
              <a:rPr sz="4000" spc="-20" dirty="0">
                <a:solidFill>
                  <a:srgbClr val="663300"/>
                </a:solidFill>
              </a:rPr>
              <a:t> </a:t>
            </a:r>
            <a:r>
              <a:rPr sz="4000" spc="-10" dirty="0">
                <a:solidFill>
                  <a:srgbClr val="663300"/>
                </a:solidFill>
              </a:rPr>
              <a:t>ГИА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410969" y="1524379"/>
            <a:ext cx="6853555" cy="41192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Единое</a:t>
            </a:r>
            <a:r>
              <a:rPr sz="3200" spc="-4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расписание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50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spc="-5" dirty="0">
                <a:solidFill>
                  <a:srgbClr val="663300"/>
                </a:solidFill>
                <a:latin typeface="Times New Roman"/>
                <a:cs typeface="Times New Roman"/>
              </a:rPr>
              <a:t>Использование</a:t>
            </a:r>
            <a:r>
              <a:rPr sz="36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663300"/>
                </a:solidFill>
                <a:latin typeface="Times New Roman"/>
                <a:cs typeface="Times New Roman"/>
              </a:rPr>
              <a:t>заданий</a:t>
            </a:r>
            <a:endParaRPr sz="3600">
              <a:latin typeface="Times New Roman"/>
              <a:cs typeface="Times New Roman"/>
            </a:endParaRPr>
          </a:p>
          <a:p>
            <a:pPr marL="355600" marR="798830">
              <a:lnSpc>
                <a:spcPct val="100000"/>
              </a:lnSpc>
            </a:pP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стандартизированной</a:t>
            </a:r>
            <a:r>
              <a:rPr sz="3600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формы </a:t>
            </a:r>
            <a:r>
              <a:rPr sz="3600" spc="-8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(</a:t>
            </a:r>
            <a:r>
              <a:rPr sz="3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КИМ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spc="-5" dirty="0">
                <a:solidFill>
                  <a:srgbClr val="663300"/>
                </a:solidFill>
                <a:latin typeface="Times New Roman"/>
                <a:cs typeface="Times New Roman"/>
              </a:rPr>
              <a:t>Использование</a:t>
            </a:r>
            <a:r>
              <a:rPr sz="36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специальных</a:t>
            </a:r>
            <a:endParaRPr sz="36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4"/>
              </a:rPr>
              <a:t>бланков</a:t>
            </a:r>
            <a:r>
              <a:rPr sz="3600" spc="-35" dirty="0">
                <a:solidFill>
                  <a:srgbClr val="009999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для</a:t>
            </a:r>
            <a:r>
              <a:rPr sz="36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оформления</a:t>
            </a:r>
            <a:r>
              <a:rPr sz="36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ответов </a:t>
            </a:r>
            <a:r>
              <a:rPr sz="3600" spc="-8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663300"/>
                </a:solidFill>
                <a:latin typeface="Times New Roman"/>
                <a:cs typeface="Times New Roman"/>
              </a:rPr>
              <a:t>на</a:t>
            </a:r>
            <a:r>
              <a:rPr sz="36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663300"/>
                </a:solidFill>
                <a:latin typeface="Times New Roman"/>
                <a:cs typeface="Times New Roman"/>
              </a:rPr>
              <a:t>задания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4504" y="265556"/>
            <a:ext cx="7148830" cy="1162050"/>
            <a:chOff x="1754504" y="265556"/>
            <a:chExt cx="7148830" cy="1162050"/>
          </a:xfrm>
        </p:grpSpPr>
        <p:sp>
          <p:nvSpPr>
            <p:cNvPr id="3" name="object 3"/>
            <p:cNvSpPr/>
            <p:nvPr/>
          </p:nvSpPr>
          <p:spPr>
            <a:xfrm>
              <a:off x="1764029" y="27508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2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7129272" y="1142999"/>
                  </a:lnTo>
                  <a:lnTo>
                    <a:pt x="7129272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029" y="27508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2999"/>
                  </a:moveTo>
                  <a:lnTo>
                    <a:pt x="7129272" y="1142999"/>
                  </a:lnTo>
                  <a:lnTo>
                    <a:pt x="7129272" y="0"/>
                  </a:lnTo>
                  <a:lnTo>
                    <a:pt x="0" y="0"/>
                  </a:lnTo>
                  <a:lnTo>
                    <a:pt x="0" y="114299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9860" y="512191"/>
            <a:ext cx="5358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63300"/>
                </a:solidFill>
              </a:rPr>
              <a:t>ОСОБЕННОСТИ</a:t>
            </a:r>
            <a:r>
              <a:rPr sz="4000" spc="-20" dirty="0">
                <a:solidFill>
                  <a:srgbClr val="663300"/>
                </a:solidFill>
              </a:rPr>
              <a:t> </a:t>
            </a:r>
            <a:r>
              <a:rPr sz="4000" spc="-10" dirty="0">
                <a:solidFill>
                  <a:srgbClr val="663300"/>
                </a:solidFill>
              </a:rPr>
              <a:t>ГИА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304800" y="1655191"/>
            <a:ext cx="8686799" cy="322588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55600" indent="-342900" algn="just">
              <a:lnSpc>
                <a:spcPct val="1000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Дополнительные сроки для сдачи экзамена участниками ГИА-9,  пропустившими экзамен в основные сроки по уважительным причинам или подавшими апелляцию</a:t>
            </a:r>
          </a:p>
          <a:p>
            <a:pPr marL="355600" indent="-342900" algn="just">
              <a:lnSpc>
                <a:spcPct val="1000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Экзамены начинаются по местному времени в 10.00</a:t>
            </a:r>
          </a:p>
          <a:p>
            <a:pPr marL="355600" indent="-342900" algn="just">
              <a:lnSpc>
                <a:spcPct val="1000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На подготовительные мероприятия  (проведение инструктажа, заполнение области регистрации бланков и др.) выделяется время до 30 минут, которое не включается в продолжительность выполнения экзаменационной работы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8473F7-AFE1-4174-9660-FC70BE97F9D1}"/>
              </a:ext>
            </a:extLst>
          </p:cNvPr>
          <p:cNvSpPr/>
          <p:nvPr/>
        </p:nvSpPr>
        <p:spPr>
          <a:xfrm>
            <a:off x="1371600" y="5391702"/>
            <a:ext cx="6705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сроки проведения ОГЭ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май-июль 2025 г.</a:t>
            </a:r>
          </a:p>
        </p:txBody>
      </p:sp>
    </p:spTree>
    <p:extLst>
      <p:ext uri="{BB962C8B-B14F-4D97-AF65-F5344CB8AC3E}">
        <p14:creationId xmlns:p14="http://schemas.microsoft.com/office/powerpoint/2010/main" val="333862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4504" y="265556"/>
            <a:ext cx="7148830" cy="1162050"/>
            <a:chOff x="1754504" y="265556"/>
            <a:chExt cx="7148830" cy="1162050"/>
          </a:xfrm>
        </p:grpSpPr>
        <p:sp>
          <p:nvSpPr>
            <p:cNvPr id="3" name="object 3"/>
            <p:cNvSpPr/>
            <p:nvPr/>
          </p:nvSpPr>
          <p:spPr>
            <a:xfrm>
              <a:off x="1764029" y="27508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2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7129272" y="1142999"/>
                  </a:lnTo>
                  <a:lnTo>
                    <a:pt x="7129272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029" y="27508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2999"/>
                  </a:moveTo>
                  <a:lnTo>
                    <a:pt x="7129272" y="1142999"/>
                  </a:lnTo>
                  <a:lnTo>
                    <a:pt x="7129272" y="0"/>
                  </a:lnTo>
                  <a:lnTo>
                    <a:pt x="0" y="0"/>
                  </a:lnTo>
                  <a:lnTo>
                    <a:pt x="0" y="114299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5000" y="208047"/>
            <a:ext cx="691299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63300"/>
                </a:solidFill>
              </a:rPr>
              <a:t>ОСОБЕННОСТИ</a:t>
            </a:r>
            <a:r>
              <a:rPr sz="4000" spc="-20" dirty="0">
                <a:solidFill>
                  <a:srgbClr val="663300"/>
                </a:solidFill>
              </a:rPr>
              <a:t> </a:t>
            </a:r>
            <a:r>
              <a:rPr lang="ru-RU" sz="4000" spc="-20" dirty="0">
                <a:solidFill>
                  <a:srgbClr val="663300"/>
                </a:solidFill>
              </a:rPr>
              <a:t>КИМ ОГЭ по отдельным предметам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304800" y="1655191"/>
            <a:ext cx="8686799" cy="435696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Предметы школьного курса, которые сдаются в 2026 г. в форме </a:t>
            </a:r>
            <a:r>
              <a:rPr lang="ru-RU"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КОГЭ</a:t>
            </a: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 (компьютерный вариант): </a:t>
            </a:r>
            <a:r>
              <a:rPr lang="ru-RU"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Информатика, География. Физика</a:t>
            </a: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endParaRPr lang="ru-RU" sz="2000" b="1" dirty="0">
              <a:solidFill>
                <a:srgbClr val="6633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r>
              <a:rPr lang="ru-RU"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Физика</a:t>
            </a: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r>
              <a:rPr lang="ru-RU"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Химия</a:t>
            </a: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endParaRPr lang="ru-RU" sz="2000" dirty="0">
              <a:solidFill>
                <a:srgbClr val="6633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r>
              <a:rPr lang="ru-RU"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Информатика</a:t>
            </a:r>
            <a:r>
              <a:rPr lang="ru-RU"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663300"/>
                </a:solidFill>
                <a:latin typeface="Sylfaen" panose="010A0502050306030303" pitchFamily="18" charset="0"/>
                <a:cs typeface="Times New Roman"/>
              </a:rPr>
              <a:t>}</a:t>
            </a:r>
            <a:r>
              <a:rPr lang="ru-RU" sz="2000" dirty="0">
                <a:solidFill>
                  <a:srgbClr val="663300"/>
                </a:solidFill>
                <a:latin typeface="Sylfaen" panose="010A0502050306030303" pitchFamily="18" charset="0"/>
                <a:cs typeface="Times New Roman"/>
              </a:rPr>
              <a:t> </a:t>
            </a:r>
            <a:r>
              <a:rPr lang="ru-RU" sz="2800" dirty="0">
                <a:solidFill>
                  <a:srgbClr val="663300"/>
                </a:solidFill>
                <a:latin typeface="Sylfaen" panose="010A0502050306030303" pitchFamily="18" charset="0"/>
                <a:cs typeface="Times New Roman"/>
              </a:rPr>
              <a:t>Практическая часть</a:t>
            </a:r>
            <a:endParaRPr lang="ru-RU" sz="2000" dirty="0">
              <a:solidFill>
                <a:srgbClr val="663300"/>
              </a:solidFill>
              <a:latin typeface="Sylfaen" panose="010A0502050306030303" pitchFamily="18" charset="0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endParaRPr lang="ru-RU" sz="2000" dirty="0">
              <a:solidFill>
                <a:srgbClr val="6633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r>
              <a:rPr lang="ru-RU"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Английский язык </a:t>
            </a:r>
            <a:r>
              <a:rPr lang="ru-RU" sz="2800" dirty="0">
                <a:solidFill>
                  <a:srgbClr val="663300"/>
                </a:solidFill>
                <a:latin typeface="Times New Roman"/>
                <a:cs typeface="Times New Roman"/>
              </a:rPr>
              <a:t>} Устная и письменная часть</a:t>
            </a:r>
            <a:endParaRPr lang="ru-RU" sz="2000" dirty="0">
              <a:solidFill>
                <a:srgbClr val="6633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  <a:tabLst>
                <a:tab pos="354965" algn="l"/>
                <a:tab pos="355600" algn="l"/>
              </a:tabLst>
            </a:pPr>
            <a:endParaRPr sz="2000" dirty="0"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17BE9-48B1-4E75-94E8-54A735535A58}"/>
              </a:ext>
            </a:extLst>
          </p:cNvPr>
          <p:cNvSpPr txBox="1"/>
          <p:nvPr/>
        </p:nvSpPr>
        <p:spPr>
          <a:xfrm>
            <a:off x="1219200" y="3048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Sylfaen" panose="010A0502050306030303" pitchFamily="18" charset="0"/>
                <a:cs typeface="Times New Roman"/>
              </a:rPr>
              <a:t>} Эксперимент (лабораторная работа)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093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760" y="1146676"/>
            <a:ext cx="4457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8505" y="6290109"/>
            <a:ext cx="27432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z="1400" dirty="0">
                <a:solidFill>
                  <a:srgbClr val="BADFE2"/>
                </a:solidFill>
                <a:latin typeface="Microsoft Sans Serif"/>
                <a:cs typeface="Microsoft Sans Serif"/>
              </a:rPr>
              <a:t>18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599" y="1981200"/>
            <a:ext cx="8229601" cy="369075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 err="1">
                <a:latin typeface="Times New Roman"/>
                <a:cs typeface="Times New Roman"/>
              </a:rPr>
              <a:t>февраля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202</a:t>
            </a:r>
            <a:r>
              <a:rPr lang="ru-RU" sz="2400" b="1" dirty="0">
                <a:latin typeface="Times New Roman"/>
                <a:cs typeface="Times New Roman"/>
              </a:rPr>
              <a:t>6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года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состоится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итоговое</a:t>
            </a:r>
            <a:r>
              <a:rPr lang="ru-RU" sz="2400" spc="-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собеседование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учебному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предмету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«русский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язык».</a:t>
            </a:r>
            <a:endParaRPr sz="2400" dirty="0">
              <a:latin typeface="Times New Roman"/>
              <a:cs typeface="Times New Roman"/>
            </a:endParaRPr>
          </a:p>
          <a:p>
            <a:pPr marL="355600" marR="277495">
              <a:lnSpc>
                <a:spcPct val="100000"/>
              </a:lnSpc>
              <a:spcBef>
                <a:spcPts val="750"/>
              </a:spcBef>
              <a:tabLst>
                <a:tab pos="2525395" algn="l"/>
                <a:tab pos="5269230" algn="l"/>
              </a:tabLst>
            </a:pPr>
            <a:r>
              <a:rPr sz="3200" spc="-5" dirty="0">
                <a:latin typeface="Times New Roman"/>
                <a:cs typeface="Times New Roman"/>
              </a:rPr>
              <a:t>Результаты	</a:t>
            </a:r>
            <a:r>
              <a:rPr sz="3200" dirty="0">
                <a:latin typeface="Times New Roman"/>
                <a:cs typeface="Times New Roman"/>
              </a:rPr>
              <a:t>собеседования	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будут 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влиять на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допуск </a:t>
            </a:r>
            <a:r>
              <a:rPr sz="3200" dirty="0">
                <a:latin typeface="Times New Roman"/>
                <a:cs typeface="Times New Roman"/>
              </a:rPr>
              <a:t>учащихся к </a:t>
            </a:r>
            <a:r>
              <a:rPr sz="3200" spc="-5" dirty="0">
                <a:latin typeface="Times New Roman"/>
                <a:cs typeface="Times New Roman"/>
              </a:rPr>
              <a:t>ГИА-9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году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274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Основной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срок:	</a:t>
            </a:r>
            <a:r>
              <a:rPr sz="3200" b="1" dirty="0">
                <a:latin typeface="Times New Roman"/>
                <a:cs typeface="Times New Roman"/>
              </a:rPr>
              <a:t>1</a:t>
            </a:r>
            <a:r>
              <a:rPr lang="ru-RU" sz="3200" b="1" dirty="0">
                <a:latin typeface="Times New Roman"/>
                <a:cs typeface="Times New Roman"/>
              </a:rPr>
              <a:t>1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февраля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Дополнительные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сроки: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марта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83F01BA-F59A-405F-8EB6-02A115715690}"/>
              </a:ext>
            </a:extLst>
          </p:cNvPr>
          <p:cNvSpPr txBox="1">
            <a:spLocks/>
          </p:cNvSpPr>
          <p:nvPr/>
        </p:nvSpPr>
        <p:spPr>
          <a:xfrm>
            <a:off x="381856" y="546557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358505" y="6290109"/>
            <a:ext cx="27432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5"/>
              </a:lnSpc>
            </a:pPr>
            <a:fld id="{81D60167-4931-47E6-BA6A-407CBD079E47}" type="slidenum">
              <a:rPr sz="1400" dirty="0">
                <a:solidFill>
                  <a:srgbClr val="BADFE2"/>
                </a:solidFill>
                <a:latin typeface="Microsoft Sans Serif"/>
                <a:cs typeface="Microsoft Sans Serif"/>
              </a:rPr>
              <a:t>19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87" y="1828800"/>
            <a:ext cx="8937625" cy="4802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3" marR="5080" indent="436563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Итоговое </a:t>
            </a:r>
            <a:r>
              <a:rPr sz="2400" dirty="0">
                <a:latin typeface="Times New Roman"/>
                <a:cs typeface="Times New Roman"/>
              </a:rPr>
              <a:t>собеседование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русскому </a:t>
            </a:r>
            <a:r>
              <a:rPr sz="2400" spc="-5" dirty="0">
                <a:latin typeface="Times New Roman"/>
                <a:cs typeface="Times New Roman"/>
              </a:rPr>
              <a:t>языку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направлено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проверку навыков </a:t>
            </a:r>
            <a:r>
              <a:rPr sz="2400" dirty="0">
                <a:latin typeface="Times New Roman"/>
                <a:cs typeface="Times New Roman"/>
              </a:rPr>
              <a:t>спонтанной речи – </a:t>
            </a:r>
            <a:r>
              <a:rPr sz="2400" b="1" spc="-5" dirty="0">
                <a:latin typeface="Times New Roman"/>
                <a:cs typeface="Times New Roman"/>
              </a:rPr>
              <a:t>на подготовку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участнику</a:t>
            </a:r>
            <a:r>
              <a:rPr sz="2400" b="1" dirty="0">
                <a:latin typeface="Times New Roman"/>
                <a:cs typeface="Times New Roman"/>
              </a:rPr>
              <a:t> будет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даваться </a:t>
            </a:r>
            <a:r>
              <a:rPr sz="2400" b="1" dirty="0">
                <a:latin typeface="Times New Roman"/>
                <a:cs typeface="Times New Roman"/>
              </a:rPr>
              <a:t>1-2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минуты</a:t>
            </a:r>
            <a:endParaRPr sz="2400" dirty="0">
              <a:latin typeface="Times New Roman"/>
              <a:cs typeface="Times New Roman"/>
            </a:endParaRPr>
          </a:p>
          <a:p>
            <a:pPr marL="354965" marR="77724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Модель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собеседования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включает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следующие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типы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заданий:</a:t>
            </a:r>
          </a:p>
          <a:p>
            <a:pPr marL="685165" lvl="1" indent="-330835">
              <a:lnSpc>
                <a:spcPct val="100000"/>
              </a:lnSpc>
              <a:buAutoNum type="arabicParenR"/>
              <a:tabLst>
                <a:tab pos="6858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чтение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текста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вслух;</a:t>
            </a:r>
            <a:endParaRPr sz="2400" dirty="0">
              <a:latin typeface="Times New Roman"/>
              <a:cs typeface="Times New Roman"/>
            </a:endParaRPr>
          </a:p>
          <a:p>
            <a:pPr marL="685800" lvl="1" indent="-331470">
              <a:lnSpc>
                <a:spcPct val="100000"/>
              </a:lnSpc>
              <a:buAutoNum type="arabicParenR"/>
              <a:tabLst>
                <a:tab pos="6864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пересказ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текста</a:t>
            </a:r>
            <a:r>
              <a:rPr sz="2400" b="1" dirty="0">
                <a:latin typeface="Times New Roman"/>
                <a:cs typeface="Times New Roman"/>
              </a:rPr>
              <a:t> с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привлечением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дополнительной</a:t>
            </a:r>
            <a:endParaRPr sz="2400" dirty="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информации;</a:t>
            </a:r>
            <a:endParaRPr sz="2400" dirty="0">
              <a:latin typeface="Times New Roman"/>
              <a:cs typeface="Times New Roman"/>
            </a:endParaRPr>
          </a:p>
          <a:p>
            <a:pPr marL="354965" marR="1037590" lvl="1">
              <a:lnSpc>
                <a:spcPct val="100000"/>
              </a:lnSpc>
              <a:buAutoNum type="arabicParenR" startAt="3"/>
              <a:tabLst>
                <a:tab pos="6858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монологическое высказывание по одной из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выбранных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тем;</a:t>
            </a:r>
            <a:endParaRPr sz="2400" dirty="0">
              <a:latin typeface="Times New Roman"/>
              <a:cs typeface="Times New Roman"/>
            </a:endParaRPr>
          </a:p>
          <a:p>
            <a:pPr marL="685165" lvl="1" indent="-330835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685800" algn="l"/>
              </a:tabLst>
            </a:pPr>
            <a:r>
              <a:rPr sz="2400" b="1" dirty="0">
                <a:latin typeface="Times New Roman"/>
                <a:cs typeface="Times New Roman"/>
              </a:rPr>
              <a:t>диалог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</a:t>
            </a:r>
            <a:r>
              <a:rPr sz="2400" b="1" spc="-5" dirty="0">
                <a:latin typeface="Times New Roman"/>
                <a:cs typeface="Times New Roman"/>
              </a:rPr>
              <a:t> экзаменатором-собеседником</a:t>
            </a:r>
            <a:endParaRPr sz="2400" dirty="0">
              <a:latin typeface="Times New Roman"/>
              <a:cs typeface="Times New Roman"/>
            </a:endParaRPr>
          </a:p>
          <a:p>
            <a:pPr marL="354965" marR="119380" indent="571500" algn="just">
              <a:lnSpc>
                <a:spcPct val="99000"/>
              </a:lnSpc>
              <a:spcBef>
                <a:spcPts val="30"/>
              </a:spcBef>
            </a:pPr>
            <a:r>
              <a:rPr sz="2400" dirty="0">
                <a:latin typeface="Times New Roman"/>
                <a:cs typeface="Times New Roman"/>
              </a:rPr>
              <a:t>Все </a:t>
            </a:r>
            <a:r>
              <a:rPr sz="2400" spc="-5" dirty="0">
                <a:latin typeface="Times New Roman"/>
                <a:cs typeface="Times New Roman"/>
              </a:rPr>
              <a:t>тексты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чтения, которые </a:t>
            </a:r>
            <a:r>
              <a:rPr sz="2400" spc="5" dirty="0">
                <a:latin typeface="Times New Roman"/>
                <a:cs typeface="Times New Roman"/>
              </a:rPr>
              <a:t>будут </a:t>
            </a:r>
            <a:r>
              <a:rPr sz="2400" spc="-5" dirty="0">
                <a:latin typeface="Times New Roman"/>
                <a:cs typeface="Times New Roman"/>
              </a:rPr>
              <a:t>предложены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участникам собеседования, - </a:t>
            </a:r>
            <a:r>
              <a:rPr sz="2400" spc="-5" dirty="0">
                <a:latin typeface="Times New Roman"/>
                <a:cs typeface="Times New Roman"/>
              </a:rPr>
              <a:t>это тексты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5" dirty="0">
                <a:latin typeface="Times New Roman"/>
                <a:cs typeface="Times New Roman"/>
              </a:rPr>
              <a:t>выдающихся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людях России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8CB61FF-AD97-4320-8C8F-F2E717239790}"/>
              </a:ext>
            </a:extLst>
          </p:cNvPr>
          <p:cNvSpPr txBox="1">
            <a:spLocks/>
          </p:cNvSpPr>
          <p:nvPr/>
        </p:nvSpPr>
        <p:spPr>
          <a:xfrm>
            <a:off x="381000" y="457200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8228203-8902-47B5-A2BC-BFF906FFA9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760" y="1146676"/>
            <a:ext cx="4457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56" y="792778"/>
            <a:ext cx="4799743" cy="566693"/>
          </a:xfrm>
          <a:prstGeom prst="rect">
            <a:avLst/>
          </a:prstGeom>
        </p:spPr>
        <p:txBody>
          <a:bodyPr vert="horz" wrap="square" lIns="0" tIns="7353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</a:t>
            </a:r>
            <a:endParaRPr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770" y="823182"/>
            <a:ext cx="1875662" cy="90411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3569" y="2999232"/>
          <a:ext cx="8471058" cy="282844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65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5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/>
                        <a:t>ГИА-</a:t>
                      </a:r>
                      <a:r>
                        <a:rPr sz="2000" spc="-50" dirty="0"/>
                        <a:t>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288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35"/>
                        </a:lnSpc>
                        <a:spcBef>
                          <a:spcPts val="305"/>
                        </a:spcBef>
                      </a:pPr>
                      <a:r>
                        <a:rPr sz="2000" spc="-30" dirty="0"/>
                        <a:t>Государственная</a:t>
                      </a:r>
                      <a:r>
                        <a:rPr sz="2000" spc="-15" dirty="0"/>
                        <a:t> </a:t>
                      </a:r>
                      <a:r>
                        <a:rPr sz="2000" spc="-20" dirty="0"/>
                        <a:t>итоговая</a:t>
                      </a:r>
                      <a:r>
                        <a:rPr sz="2000" spc="-5" dirty="0"/>
                        <a:t> </a:t>
                      </a:r>
                      <a:r>
                        <a:rPr sz="2000" spc="-10" dirty="0"/>
                        <a:t>аттестация</a:t>
                      </a:r>
                      <a:endParaRPr sz="2000" dirty="0"/>
                    </a:p>
                    <a:p>
                      <a:pPr marL="91440">
                        <a:lnSpc>
                          <a:spcPts val="2135"/>
                        </a:lnSpc>
                      </a:pPr>
                      <a:r>
                        <a:rPr sz="2000" dirty="0"/>
                        <a:t>по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образовательным</a:t>
                      </a:r>
                      <a:r>
                        <a:rPr sz="2000" spc="-60" dirty="0"/>
                        <a:t> </a:t>
                      </a:r>
                      <a:r>
                        <a:rPr sz="2000" dirty="0"/>
                        <a:t>программам</a:t>
                      </a:r>
                      <a:r>
                        <a:rPr sz="2000" spc="-65" dirty="0"/>
                        <a:t> </a:t>
                      </a:r>
                      <a:r>
                        <a:rPr sz="2000" spc="-10" dirty="0"/>
                        <a:t>основного</a:t>
                      </a:r>
                      <a:r>
                        <a:rPr sz="2000" spc="-70" dirty="0"/>
                        <a:t> </a:t>
                      </a:r>
                      <a:r>
                        <a:rPr sz="2000" dirty="0"/>
                        <a:t>общего</a:t>
                      </a:r>
                      <a:r>
                        <a:rPr sz="2000" spc="-50" dirty="0"/>
                        <a:t> </a:t>
                      </a:r>
                      <a:r>
                        <a:rPr sz="2000" spc="-10" dirty="0"/>
                        <a:t>образования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05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5" dirty="0"/>
                        <a:t>ОГЭ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099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/>
                        <a:t>Основной</a:t>
                      </a:r>
                      <a:r>
                        <a:rPr sz="2000" spc="-65" dirty="0"/>
                        <a:t> </a:t>
                      </a:r>
                      <a:r>
                        <a:rPr sz="2000" spc="-20" dirty="0"/>
                        <a:t>государственный</a:t>
                      </a:r>
                      <a:r>
                        <a:rPr sz="2000" spc="-55" dirty="0"/>
                        <a:t> </a:t>
                      </a:r>
                      <a:r>
                        <a:rPr sz="2000" spc="-10" dirty="0"/>
                        <a:t>экзамен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09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5" dirty="0"/>
                        <a:t>ГВЭ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099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30" dirty="0"/>
                        <a:t>Государственный</a:t>
                      </a:r>
                      <a:r>
                        <a:rPr sz="2000" spc="-50" dirty="0"/>
                        <a:t> </a:t>
                      </a:r>
                      <a:r>
                        <a:rPr sz="2000" dirty="0"/>
                        <a:t>выпускной</a:t>
                      </a:r>
                      <a:r>
                        <a:rPr sz="2000" spc="-55" dirty="0"/>
                        <a:t> </a:t>
                      </a:r>
                      <a:r>
                        <a:rPr sz="2000" spc="-10" dirty="0"/>
                        <a:t>экзамен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09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5" dirty="0"/>
                        <a:t>ГЭК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5" dirty="0"/>
                        <a:t>Государственная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экзаменационная</a:t>
                      </a:r>
                      <a:r>
                        <a:rPr sz="2000" spc="-75" dirty="0"/>
                        <a:t> </a:t>
                      </a:r>
                      <a:r>
                        <a:rPr sz="2000" spc="-10" dirty="0"/>
                        <a:t>комиссия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5" dirty="0"/>
                        <a:t>КИМ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/>
                        <a:t>Контрольный</a:t>
                      </a:r>
                      <a:r>
                        <a:rPr sz="2000" spc="-30" dirty="0"/>
                        <a:t> </a:t>
                      </a:r>
                      <a:r>
                        <a:rPr sz="2000" spc="-10" dirty="0"/>
                        <a:t>измерительный</a:t>
                      </a:r>
                      <a:r>
                        <a:rPr sz="2000" spc="-25" dirty="0"/>
                        <a:t> </a:t>
                      </a:r>
                      <a:r>
                        <a:rPr sz="2000" spc="-10" dirty="0"/>
                        <a:t>материал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5" dirty="0"/>
                        <a:t>ППЭ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/>
                        <a:t>Пункт</a:t>
                      </a:r>
                      <a:r>
                        <a:rPr sz="2000" spc="-50" dirty="0"/>
                        <a:t> </a:t>
                      </a:r>
                      <a:r>
                        <a:rPr sz="2000" spc="-10" dirty="0"/>
                        <a:t>проведения</a:t>
                      </a:r>
                      <a:r>
                        <a:rPr sz="2000" spc="-35" dirty="0"/>
                        <a:t> </a:t>
                      </a:r>
                      <a:r>
                        <a:rPr sz="2000" spc="-10" dirty="0"/>
                        <a:t>экзамена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0" dirty="0"/>
                        <a:t>РЦОИ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/>
                        <a:t>Региональный</a:t>
                      </a:r>
                      <a:r>
                        <a:rPr sz="2000" spc="-75" dirty="0"/>
                        <a:t> </a:t>
                      </a:r>
                      <a:r>
                        <a:rPr sz="2000" dirty="0"/>
                        <a:t>центр</a:t>
                      </a:r>
                      <a:r>
                        <a:rPr sz="2000" spc="-45" dirty="0"/>
                        <a:t> </a:t>
                      </a:r>
                      <a:r>
                        <a:rPr sz="2000" dirty="0"/>
                        <a:t>обработки</a:t>
                      </a:r>
                      <a:r>
                        <a:rPr sz="2000" spc="-90" dirty="0"/>
                        <a:t> </a:t>
                      </a:r>
                      <a:r>
                        <a:rPr sz="2000" spc="-10" dirty="0"/>
                        <a:t>информации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84835" y="1983723"/>
            <a:ext cx="8072627" cy="44002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Перечень</a:t>
            </a:r>
            <a:r>
              <a:rPr sz="2800" b="1" spc="-64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условных</a:t>
            </a:r>
            <a:r>
              <a:rPr sz="2800" b="1" spc="-68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обозначений</a:t>
            </a:r>
            <a:r>
              <a:rPr sz="2800" b="1" spc="-7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800" b="1" spc="-7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b="1" spc="-8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сокращений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24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358505" y="6290109"/>
            <a:ext cx="27432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605"/>
              </a:lnSpc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20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175" y="1886371"/>
            <a:ext cx="8133080" cy="46237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447675" algn="just">
              <a:lnSpc>
                <a:spcPct val="100000"/>
              </a:lnSpc>
              <a:spcBef>
                <a:spcPts val="95"/>
              </a:spcBef>
              <a:tabLst>
                <a:tab pos="1076325" algn="l"/>
                <a:tab pos="1365885" algn="l"/>
                <a:tab pos="2571750" algn="l"/>
                <a:tab pos="3188970" algn="l"/>
                <a:tab pos="3211830" algn="l"/>
                <a:tab pos="4252595" algn="l"/>
                <a:tab pos="4547870" algn="l"/>
                <a:tab pos="4767580" algn="l"/>
                <a:tab pos="5249545" algn="l"/>
                <a:tab pos="5953760" algn="l"/>
                <a:tab pos="6157595" algn="l"/>
                <a:tab pos="6348730" algn="l"/>
                <a:tab pos="6565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	в</a:t>
            </a:r>
            <a:r>
              <a:rPr sz="2400" spc="5" dirty="0">
                <a:latin typeface="Times New Roman"/>
                <a:cs typeface="Times New Roman"/>
              </a:rPr>
              <a:t>ы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лнени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раб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ты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кажд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му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" dirty="0">
                <a:latin typeface="Times New Roman"/>
                <a:cs typeface="Times New Roman"/>
              </a:rPr>
              <a:t>участнику  б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дет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10" dirty="0">
                <a:latin typeface="Times New Roman"/>
                <a:cs typeface="Times New Roman"/>
              </a:rPr>
              <a:t>итьс</a:t>
            </a:r>
            <a:r>
              <a:rPr sz="2400" spc="-5" dirty="0">
                <a:latin typeface="Times New Roman"/>
                <a:cs typeface="Times New Roman"/>
              </a:rPr>
              <a:t>я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5" dirty="0">
                <a:latin typeface="Times New Roman"/>
                <a:cs typeface="Times New Roman"/>
              </a:rPr>
              <a:t>ок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	1</a:t>
            </a:r>
            <a:r>
              <a:rPr sz="2400" spc="-5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ми</a:t>
            </a:r>
            <a:r>
              <a:rPr sz="2400" dirty="0">
                <a:latin typeface="Times New Roman"/>
                <a:cs typeface="Times New Roman"/>
              </a:rPr>
              <a:t>ну</a:t>
            </a:r>
            <a:r>
              <a:rPr sz="2400" spc="-5" dirty="0">
                <a:latin typeface="Times New Roman"/>
                <a:cs typeface="Times New Roman"/>
              </a:rPr>
              <a:t>т.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ц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spc="-2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се  </a:t>
            </a:r>
            <a:r>
              <a:rPr sz="2400" spc="-10" dirty="0">
                <a:latin typeface="Times New Roman"/>
                <a:cs typeface="Times New Roman"/>
              </a:rPr>
              <a:t>пр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вед</a:t>
            </a:r>
            <a:r>
              <a:rPr sz="2400" spc="-2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ни</a:t>
            </a:r>
            <a:r>
              <a:rPr sz="2400" spc="-5" dirty="0">
                <a:latin typeface="Times New Roman"/>
                <a:cs typeface="Times New Roman"/>
              </a:rPr>
              <a:t>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собе</a:t>
            </a:r>
            <a:r>
              <a:rPr sz="2400" spc="-2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едования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б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дет</a:t>
            </a:r>
            <a:r>
              <a:rPr sz="2400" dirty="0">
                <a:latin typeface="Times New Roman"/>
                <a:cs typeface="Times New Roman"/>
              </a:rPr>
              <a:t>			</a:t>
            </a:r>
            <a:r>
              <a:rPr sz="2400" spc="-10" dirty="0">
                <a:latin typeface="Times New Roman"/>
                <a:cs typeface="Times New Roman"/>
              </a:rPr>
              <a:t>ве</a:t>
            </a:r>
            <a:r>
              <a:rPr sz="2400" spc="-2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ти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ь  аудиозапись</a:t>
            </a:r>
            <a:endParaRPr sz="2400" dirty="0">
              <a:latin typeface="Times New Roman"/>
              <a:cs typeface="Times New Roman"/>
            </a:endParaRPr>
          </a:p>
          <a:p>
            <a:pPr marR="5715" indent="447675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Оценка </a:t>
            </a:r>
            <a:r>
              <a:rPr sz="2400" dirty="0">
                <a:latin typeface="Times New Roman"/>
                <a:cs typeface="Times New Roman"/>
              </a:rPr>
              <a:t>выполнения </a:t>
            </a:r>
            <a:r>
              <a:rPr sz="2400" spc="-10" dirty="0">
                <a:latin typeface="Times New Roman"/>
                <a:cs typeface="Times New Roman"/>
              </a:rPr>
              <a:t>заданий </a:t>
            </a:r>
            <a:r>
              <a:rPr sz="2400" spc="-5" dirty="0">
                <a:latin typeface="Times New Roman"/>
                <a:cs typeface="Times New Roman"/>
              </a:rPr>
              <a:t>работы будет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осуществляться</a:t>
            </a:r>
            <a:r>
              <a:rPr sz="2400" dirty="0">
                <a:latin typeface="Times New Roman"/>
                <a:cs typeface="Times New Roman"/>
              </a:rPr>
              <a:t> экспертом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непосредственно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процессе ответа по специально разработанным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критериям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учетом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соблюдения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норм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современного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русского литературного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языка.</a:t>
            </a:r>
            <a:endParaRPr sz="2400" dirty="0">
              <a:latin typeface="Times New Roman"/>
              <a:cs typeface="Times New Roman"/>
            </a:endParaRPr>
          </a:p>
          <a:p>
            <a:pPr marR="6350" indent="447675" algn="just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Times New Roman"/>
                <a:cs typeface="Times New Roman"/>
              </a:rPr>
              <a:t>Итоговое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собеседование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выпускники</a:t>
            </a:r>
            <a:r>
              <a:rPr sz="2400" spc="6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9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классов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проходят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своих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школах</a:t>
            </a:r>
            <a:endParaRPr sz="2400" dirty="0">
              <a:latin typeface="Times New Roman"/>
              <a:cs typeface="Times New Roman"/>
            </a:endParaRPr>
          </a:p>
          <a:p>
            <a:pPr indent="447675" algn="just">
              <a:lnSpc>
                <a:spcPct val="100000"/>
              </a:lnSpc>
              <a:spcBef>
                <a:spcPts val="670"/>
              </a:spcBef>
            </a:pPr>
            <a:r>
              <a:rPr sz="2400" spc="-10" dirty="0">
                <a:latin typeface="Times New Roman"/>
                <a:cs typeface="Times New Roman"/>
              </a:rPr>
              <a:t>Оценка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–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«зачет»/«незачет».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70E55E0-A7ED-48CC-BB3D-C2D214E75E3C}"/>
              </a:ext>
            </a:extLst>
          </p:cNvPr>
          <p:cNvSpPr txBox="1">
            <a:spLocks/>
          </p:cNvSpPr>
          <p:nvPr/>
        </p:nvSpPr>
        <p:spPr>
          <a:xfrm>
            <a:off x="381000" y="457200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6253B22-61E9-45C8-8737-7F2CB90E7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760" y="1146676"/>
            <a:ext cx="4457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58505" y="6290109"/>
            <a:ext cx="27432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605"/>
              </a:lnSpc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58505" y="6290109"/>
            <a:ext cx="27432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605"/>
              </a:lnSpc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22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58505" y="6290109"/>
            <a:ext cx="27432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605"/>
              </a:lnSpc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23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3380" y="1777174"/>
            <a:ext cx="8396764" cy="133305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81025" indent="585788" algn="ctr">
              <a:spcBef>
                <a:spcPts val="75"/>
              </a:spcBef>
            </a:pP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Итоговое</a:t>
            </a:r>
            <a:r>
              <a:rPr b="1" spc="-2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собеседование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одно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b="1" spc="-2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условий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 err="1">
                <a:solidFill>
                  <a:srgbClr val="C00000"/>
                </a:solidFill>
                <a:latin typeface="Times New Roman"/>
                <a:cs typeface="Times New Roman"/>
              </a:rPr>
              <a:t>допуска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lang="ru-RU"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9" dirty="0" err="1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государственной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итоговой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аттестации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b="1" spc="-5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образовательным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программам</a:t>
            </a:r>
            <a:r>
              <a:rPr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основного</a:t>
            </a:r>
            <a:r>
              <a:rPr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общего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</a:t>
            </a:r>
            <a:endParaRPr dirty="0">
              <a:latin typeface="Times New Roman"/>
              <a:cs typeface="Times New Roman"/>
            </a:endParaRPr>
          </a:p>
          <a:p>
            <a:pPr marL="9525" marR="3810"/>
            <a:r>
              <a:rPr sz="1600" b="1" dirty="0" err="1">
                <a:solidFill>
                  <a:srgbClr val="1F3863"/>
                </a:solidFill>
                <a:latin typeface="Times New Roman"/>
                <a:cs typeface="Times New Roman"/>
              </a:rPr>
              <a:t>Регистрация</a:t>
            </a:r>
            <a:r>
              <a:rPr sz="1600" b="1" spc="8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sz="1600" spc="8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участие</a:t>
            </a:r>
            <a:r>
              <a:rPr sz="1600" spc="9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1600" spc="9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итоговом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собеседовании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осуществляется</a:t>
            </a:r>
            <a:r>
              <a:rPr sz="1600" spc="9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600" b="1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01.10.202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но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не</a:t>
            </a:r>
            <a:r>
              <a:rPr sz="1600" b="1" spc="8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позднее</a:t>
            </a:r>
            <a:r>
              <a:rPr sz="1600" b="1" spc="9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spc="-19" dirty="0">
                <a:solidFill>
                  <a:srgbClr val="1F3863"/>
                </a:solidFill>
                <a:latin typeface="Times New Roman"/>
                <a:cs typeface="Times New Roman"/>
              </a:rPr>
              <a:t>чем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за</a:t>
            </a:r>
            <a:r>
              <a:rPr sz="1600"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две</a:t>
            </a:r>
            <a:r>
              <a:rPr sz="1600"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недели</a:t>
            </a:r>
            <a:r>
              <a:rPr sz="1600"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до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даты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собеседования.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76880"/>
              </p:ext>
            </p:extLst>
          </p:nvPr>
        </p:nvGraphicFramePr>
        <p:xfrm>
          <a:off x="1271588" y="3371564"/>
          <a:ext cx="6096476" cy="6067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sz="18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>
                  <a:txBody>
                    <a:bodyPr/>
                    <a:lstStyle/>
                    <a:p>
                      <a:pPr marL="8394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11556" y="4217956"/>
            <a:ext cx="8358588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</a:t>
            </a:r>
            <a:r>
              <a:rPr sz="1600" spc="-7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/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4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600" spc="-5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</a:t>
            </a:r>
            <a:r>
              <a:rPr sz="1600" b="1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z="1600" b="1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600" b="1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  <a:r>
              <a:rPr sz="1600" b="1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sz="1600" b="1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600" b="1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</a:t>
            </a:r>
            <a:r>
              <a:rPr sz="1600" b="1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  <a:r>
              <a:rPr sz="1600" b="1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февральские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sz="1600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.02.202</a:t>
            </a:r>
            <a:r>
              <a:rPr lang="ru-RU"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5097DF5F-7ED8-4207-818F-D0AD2C94B789}"/>
              </a:ext>
            </a:extLst>
          </p:cNvPr>
          <p:cNvSpPr txBox="1">
            <a:spLocks/>
          </p:cNvSpPr>
          <p:nvPr/>
        </p:nvSpPr>
        <p:spPr>
          <a:xfrm>
            <a:off x="381000" y="457200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D98D773-6B2C-4B6D-ADE5-CF445C82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760" y="1146676"/>
            <a:ext cx="4457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3380" y="1777174"/>
            <a:ext cx="8396764" cy="133305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81025" indent="585788" algn="ctr">
              <a:spcBef>
                <a:spcPts val="75"/>
              </a:spcBef>
            </a:pP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Итоговое</a:t>
            </a:r>
            <a:r>
              <a:rPr b="1" spc="-2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собеседование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одно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b="1" spc="-2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условий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 err="1">
                <a:solidFill>
                  <a:srgbClr val="C00000"/>
                </a:solidFill>
                <a:latin typeface="Times New Roman"/>
                <a:cs typeface="Times New Roman"/>
              </a:rPr>
              <a:t>допуска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lang="ru-RU"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9" dirty="0" err="1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государственной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итоговой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аттестации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b="1" spc="-5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образовательным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программам</a:t>
            </a:r>
            <a:r>
              <a:rPr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основного</a:t>
            </a:r>
            <a:r>
              <a:rPr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общего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</a:t>
            </a:r>
            <a:endParaRPr dirty="0">
              <a:latin typeface="Times New Roman"/>
              <a:cs typeface="Times New Roman"/>
            </a:endParaRPr>
          </a:p>
          <a:p>
            <a:pPr marL="9525" marR="3810"/>
            <a:r>
              <a:rPr sz="1600" b="1" dirty="0" err="1">
                <a:solidFill>
                  <a:srgbClr val="1F3863"/>
                </a:solidFill>
                <a:latin typeface="Times New Roman"/>
                <a:cs typeface="Times New Roman"/>
              </a:rPr>
              <a:t>Регистрация</a:t>
            </a:r>
            <a:r>
              <a:rPr sz="1600" b="1" spc="8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sz="1600" spc="8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участие</a:t>
            </a:r>
            <a:r>
              <a:rPr sz="1600" spc="9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1600" spc="9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итоговом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собеседовании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осуществляется</a:t>
            </a:r>
            <a:r>
              <a:rPr sz="1600" spc="9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600" b="1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01.10.202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но</a:t>
            </a:r>
            <a:r>
              <a:rPr sz="1600" spc="9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не</a:t>
            </a:r>
            <a:r>
              <a:rPr sz="1600" b="1" spc="8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позднее</a:t>
            </a:r>
            <a:r>
              <a:rPr sz="1600" b="1" spc="9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spc="-19" dirty="0">
                <a:solidFill>
                  <a:srgbClr val="1F3863"/>
                </a:solidFill>
                <a:latin typeface="Times New Roman"/>
                <a:cs typeface="Times New Roman"/>
              </a:rPr>
              <a:t>чем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за</a:t>
            </a:r>
            <a:r>
              <a:rPr sz="1600"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две</a:t>
            </a:r>
            <a:r>
              <a:rPr sz="1600"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недели</a:t>
            </a:r>
            <a:r>
              <a:rPr sz="1600"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до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даты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собеседования.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20049"/>
              </p:ext>
            </p:extLst>
          </p:nvPr>
        </p:nvGraphicFramePr>
        <p:xfrm>
          <a:off x="1295400" y="3223331"/>
          <a:ext cx="6096476" cy="6067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sz="18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tc>
                  <a:txBody>
                    <a:bodyPr/>
                    <a:lstStyle/>
                    <a:p>
                      <a:pPr marL="8394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</a:t>
                      </a:r>
                      <a:r>
                        <a:rPr lang="ru-RU" sz="180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05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2">
            <a:extLst>
              <a:ext uri="{FF2B5EF4-FFF2-40B4-BE49-F238E27FC236}">
                <a16:creationId xmlns:a16="http://schemas.microsoft.com/office/drawing/2014/main" id="{5097DF5F-7ED8-4207-818F-D0AD2C94B789}"/>
              </a:ext>
            </a:extLst>
          </p:cNvPr>
          <p:cNvSpPr txBox="1">
            <a:spLocks/>
          </p:cNvSpPr>
          <p:nvPr/>
        </p:nvSpPr>
        <p:spPr>
          <a:xfrm>
            <a:off x="381000" y="457200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D98D773-6B2C-4B6D-ADE5-CF445C82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760" y="1146676"/>
            <a:ext cx="4457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EB3070B-6BC7-47C0-B82A-71776B80A10A}"/>
              </a:ext>
            </a:extLst>
          </p:cNvPr>
          <p:cNvSpPr txBox="1"/>
          <p:nvPr/>
        </p:nvSpPr>
        <p:spPr>
          <a:xfrm>
            <a:off x="228600" y="4191000"/>
            <a:ext cx="8770620" cy="24718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Дополнительные</a:t>
            </a:r>
            <a:r>
              <a:rPr sz="16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сроки</a:t>
            </a:r>
            <a:r>
              <a:rPr sz="1600" b="1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предусмотрены</a:t>
            </a:r>
            <a:r>
              <a:rPr sz="16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/>
                <a:cs typeface="Times New Roman"/>
              </a:rPr>
              <a:t>для</a:t>
            </a:r>
            <a:r>
              <a:rPr sz="16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участников:</a:t>
            </a:r>
            <a:endParaRPr sz="1600" dirty="0">
              <a:latin typeface="Times New Roman"/>
              <a:cs typeface="Times New Roman"/>
            </a:endParaRPr>
          </a:p>
          <a:p>
            <a:pPr marL="224314" indent="-214789">
              <a:buChar char="-"/>
              <a:tabLst>
                <a:tab pos="224314" algn="l"/>
              </a:tabLst>
            </a:pP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получивших</a:t>
            </a:r>
            <a:r>
              <a:rPr sz="1600" spc="-4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итогам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сдачи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собеседования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неудовлетворительный</a:t>
            </a:r>
            <a:r>
              <a:rPr sz="1600" b="1" spc="-19" dirty="0">
                <a:solidFill>
                  <a:srgbClr val="C00000"/>
                </a:solidFill>
                <a:latin typeface="Times New Roman"/>
                <a:cs typeface="Times New Roman"/>
              </a:rPr>
              <a:t> результат</a:t>
            </a:r>
            <a:r>
              <a:rPr sz="1600" b="1" spc="-2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(«незачет»);</a:t>
            </a:r>
            <a:endParaRPr sz="1600" dirty="0">
              <a:latin typeface="Times New Roman"/>
              <a:cs typeface="Times New Roman"/>
            </a:endParaRPr>
          </a:p>
          <a:p>
            <a:pPr marL="224314" indent="-214789">
              <a:buFont typeface="Times New Roman"/>
              <a:buChar char="-"/>
              <a:tabLst>
                <a:tab pos="224314" algn="l"/>
              </a:tabLst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600" b="1" spc="-2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явившихся</a:t>
            </a:r>
            <a:r>
              <a:rPr sz="16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sz="1600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итоговое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собеседование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уважительным</a:t>
            </a:r>
            <a:r>
              <a:rPr sz="1600" spc="-4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причинам</a:t>
            </a:r>
            <a:r>
              <a:rPr sz="1600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(болезнь</a:t>
            </a:r>
            <a:r>
              <a:rPr sz="1600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или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иные</a:t>
            </a:r>
            <a:r>
              <a:rPr sz="1600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 err="1">
                <a:solidFill>
                  <a:srgbClr val="1F3863"/>
                </a:solidFill>
                <a:latin typeface="Times New Roman"/>
                <a:cs typeface="Times New Roman"/>
              </a:rPr>
              <a:t>обстоятельства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),</a:t>
            </a:r>
            <a:r>
              <a:rPr lang="ru-RU"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1F3863"/>
                </a:solidFill>
                <a:latin typeface="Times New Roman"/>
                <a:cs typeface="Times New Roman"/>
              </a:rPr>
              <a:t>подтвержденным</a:t>
            </a:r>
            <a:r>
              <a:rPr sz="1600" spc="-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документально;</a:t>
            </a:r>
            <a:endParaRPr sz="1600" dirty="0">
              <a:latin typeface="Times New Roman"/>
              <a:cs typeface="Times New Roman"/>
            </a:endParaRPr>
          </a:p>
          <a:p>
            <a:pPr marL="224314" marR="338613" indent="-215265">
              <a:buFont typeface="Times New Roman"/>
              <a:buChar char="-"/>
              <a:tabLst>
                <a:tab pos="224314" algn="l"/>
              </a:tabLst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600" b="1" spc="-2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завершивших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выполнение</a:t>
            </a:r>
            <a:r>
              <a:rPr sz="1600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собеседования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sz="1600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уважительным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причинам</a:t>
            </a:r>
            <a:r>
              <a:rPr sz="1600"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(болезнь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или</a:t>
            </a:r>
            <a:r>
              <a:rPr sz="1600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3863"/>
                </a:solidFill>
                <a:latin typeface="Times New Roman"/>
                <a:cs typeface="Times New Roman"/>
              </a:rPr>
              <a:t>иные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обстоятельства),</a:t>
            </a:r>
            <a:r>
              <a:rPr sz="1600" spc="-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подтвержденным</a:t>
            </a:r>
            <a:r>
              <a:rPr sz="1600" spc="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документально;</a:t>
            </a:r>
            <a:endParaRPr sz="1600" dirty="0">
              <a:latin typeface="Times New Roman"/>
              <a:cs typeface="Times New Roman"/>
            </a:endParaRPr>
          </a:p>
          <a:p>
            <a:pPr marL="224314" indent="-214789">
              <a:buFont typeface="Times New Roman"/>
              <a:buChar char="-"/>
              <a:tabLst>
                <a:tab pos="224314" algn="l"/>
              </a:tabLst>
            </a:pPr>
            <a:r>
              <a:rPr sz="16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удаленных</a:t>
            </a:r>
            <a:r>
              <a:rPr sz="1600" b="1" spc="-4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собеседования</a:t>
            </a:r>
            <a:r>
              <a:rPr sz="1600" spc="-5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за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нарушение</a:t>
            </a:r>
            <a:r>
              <a:rPr sz="1600" spc="-5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установленного</a:t>
            </a:r>
            <a:r>
              <a:rPr sz="1600" spc="-6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Порядка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1F3863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 err="1">
                <a:solidFill>
                  <a:srgbClr val="1F3863"/>
                </a:solidFill>
                <a:latin typeface="Times New Roman"/>
                <a:cs typeface="Times New Roman"/>
              </a:rPr>
              <a:t>итогового</a:t>
            </a:r>
            <a:r>
              <a:rPr lang="ru-RU"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1F3863"/>
                </a:solidFill>
                <a:latin typeface="Times New Roman"/>
                <a:cs typeface="Times New Roman"/>
              </a:rPr>
              <a:t>собеседования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z="1600" spc="-5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допущенных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повторно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к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сдаче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итогового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собеседования</a:t>
            </a:r>
            <a:r>
              <a:rPr sz="1600" spc="-5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решению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3863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1600" spc="-5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совета образовательной</a:t>
            </a:r>
            <a:r>
              <a:rPr sz="1600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организации.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9089" y="265541"/>
            <a:ext cx="8444230" cy="581660"/>
            <a:chOff x="459089" y="265541"/>
            <a:chExt cx="8444230" cy="581660"/>
          </a:xfrm>
        </p:grpSpPr>
        <p:sp>
          <p:nvSpPr>
            <p:cNvPr id="3" name="object 3"/>
            <p:cNvSpPr/>
            <p:nvPr/>
          </p:nvSpPr>
          <p:spPr>
            <a:xfrm>
              <a:off x="468629" y="275082"/>
              <a:ext cx="8425180" cy="562610"/>
            </a:xfrm>
            <a:custGeom>
              <a:avLst/>
              <a:gdLst/>
              <a:ahLst/>
              <a:cxnLst/>
              <a:rect l="l" t="t" r="r" b="b"/>
              <a:pathLst>
                <a:path w="8425180" h="562610">
                  <a:moveTo>
                    <a:pt x="8424672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8424672" y="562356"/>
                  </a:lnTo>
                  <a:lnTo>
                    <a:pt x="8424672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629" y="275082"/>
              <a:ext cx="8425180" cy="562610"/>
            </a:xfrm>
            <a:custGeom>
              <a:avLst/>
              <a:gdLst/>
              <a:ahLst/>
              <a:cxnLst/>
              <a:rect l="l" t="t" r="r" b="b"/>
              <a:pathLst>
                <a:path w="8425180" h="562610">
                  <a:moveTo>
                    <a:pt x="0" y="562356"/>
                  </a:moveTo>
                  <a:lnTo>
                    <a:pt x="8424672" y="562356"/>
                  </a:lnTo>
                  <a:lnTo>
                    <a:pt x="8424672" y="0"/>
                  </a:lnTo>
                  <a:lnTo>
                    <a:pt x="0" y="0"/>
                  </a:lnTo>
                  <a:lnTo>
                    <a:pt x="0" y="562356"/>
                  </a:lnTo>
                  <a:close/>
                </a:path>
              </a:pathLst>
            </a:custGeom>
            <a:ln w="19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8702" y="188213"/>
            <a:ext cx="16846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ГИ</a:t>
            </a:r>
            <a:r>
              <a:rPr sz="4400" spc="-10" dirty="0"/>
              <a:t>А</a:t>
            </a:r>
            <a:r>
              <a:rPr sz="4400" spc="-5" dirty="0"/>
              <a:t>-</a:t>
            </a:r>
            <a:r>
              <a:rPr sz="4400" dirty="0"/>
              <a:t>9</a:t>
            </a:r>
            <a:endParaRPr sz="44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06780" y="1981200"/>
            <a:ext cx="4012693" cy="3409908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R="240665">
              <a:spcBef>
                <a:spcPts val="950"/>
              </a:spcBef>
            </a:pPr>
            <a:r>
              <a:rPr lang="ru-RU" sz="24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lang="ru-RU" sz="2400" b="1" spc="-4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обязательным предметам:</a:t>
            </a:r>
          </a:p>
          <a:p>
            <a:pPr marR="240665">
              <a:spcBef>
                <a:spcPts val="950"/>
              </a:spcBef>
            </a:pPr>
            <a:endParaRPr lang="ru-RU" sz="24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R="240665">
              <a:spcBef>
                <a:spcPts val="950"/>
              </a:spcBef>
            </a:pP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Русский</a:t>
            </a:r>
            <a:r>
              <a:rPr lang="ru-RU" sz="2000" b="1" spc="-2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язык</a:t>
            </a: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2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15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Математика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 8 </a:t>
            </a:r>
            <a:r>
              <a:rPr lang="ru-RU" sz="2000" b="1" spc="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 (не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менее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lang="ru-RU" sz="2000" b="1" spc="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 из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8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получено </a:t>
            </a:r>
            <a:r>
              <a:rPr lang="ru-RU" sz="2000" b="1" spc="-59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за </a:t>
            </a: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выполнение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заданий по  геомет</a:t>
            </a: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)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9145" y="2057400"/>
            <a:ext cx="3528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sz="2400" b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предметам</a:t>
            </a:r>
            <a:r>
              <a:rPr sz="2400" b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sz="2400" b="1" spc="-2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выбору: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8431" y="2704121"/>
            <a:ext cx="4329430" cy="3338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Английский</a:t>
            </a:r>
            <a:r>
              <a:rPr lang="ru-RU" sz="2000" b="1" spc="2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язык</a:t>
            </a:r>
            <a:r>
              <a:rPr lang="ru-RU" sz="2000" b="1" spc="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29</a:t>
            </a: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 </a:t>
            </a:r>
            <a:r>
              <a:rPr lang="ru-RU" sz="2000" b="1" spc="-58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Биология</a:t>
            </a:r>
            <a:r>
              <a:rPr lang="ru-RU" sz="2000" b="1" spc="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13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 </a:t>
            </a:r>
            <a:r>
              <a:rPr lang="ru-RU" sz="2000" b="1" spc="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География</a:t>
            </a:r>
            <a:r>
              <a:rPr lang="ru-RU" sz="2000" b="1" spc="3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12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Информатика</a:t>
            </a:r>
            <a:r>
              <a:rPr lang="ru-RU" sz="2000" b="1" spc="3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2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lang="ru-RU" sz="2000" b="1" spc="-2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872490">
              <a:lnSpc>
                <a:spcPct val="120000"/>
              </a:lnSpc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История — 11 баллов </a:t>
            </a:r>
            <a:r>
              <a:rPr lang="ru-RU" sz="2000" b="1" spc="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Литература</a:t>
            </a:r>
            <a:r>
              <a:rPr lang="ru-RU" sz="2000" b="1" spc="-2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3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16</a:t>
            </a:r>
            <a:r>
              <a:rPr lang="ru-RU" sz="2000" b="1" spc="-3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Обществознание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14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баллов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1440815">
              <a:lnSpc>
                <a:spcPct val="117900"/>
              </a:lnSpc>
              <a:spcBef>
                <a:spcPts val="60"/>
              </a:spcBef>
            </a:pP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Физика</a:t>
            </a:r>
            <a:r>
              <a:rPr lang="ru-RU" sz="2000" b="1" spc="-1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3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11</a:t>
            </a:r>
            <a:r>
              <a:rPr lang="ru-RU" sz="2000" b="1" spc="-2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 </a:t>
            </a:r>
            <a:r>
              <a:rPr lang="ru-RU" sz="2000" b="1" spc="-58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Химия</a:t>
            </a:r>
            <a:r>
              <a:rPr lang="ru-RU" sz="2000" b="1" spc="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—</a:t>
            </a:r>
            <a:r>
              <a:rPr lang="ru-RU" sz="2000" b="1" spc="-2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10</a:t>
            </a:r>
            <a:r>
              <a:rPr lang="ru-RU" sz="2000" b="1" spc="-2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баллов</a:t>
            </a:r>
            <a:endParaRPr lang="ru-RU" sz="20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398" y="6086941"/>
            <a:ext cx="32214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u="sng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Распоря</a:t>
            </a:r>
            <a:r>
              <a:rPr sz="1800" i="1" u="sng" spc="-2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</a:t>
            </a:r>
            <a:r>
              <a:rPr sz="1800" i="1" u="sng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ением </a:t>
            </a:r>
            <a:r>
              <a:rPr sz="18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i="1" u="sng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Рособрнадзора</a:t>
            </a:r>
            <a:endParaRPr sz="1800" i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F174AE5C-D87C-4A37-A126-3159F0346A7B}"/>
              </a:ext>
            </a:extLst>
          </p:cNvPr>
          <p:cNvSpPr txBox="1">
            <a:spLocks/>
          </p:cNvSpPr>
          <p:nvPr/>
        </p:nvSpPr>
        <p:spPr>
          <a:xfrm>
            <a:off x="406781" y="242487"/>
            <a:ext cx="8610600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533400" y="1981200"/>
            <a:ext cx="8896350" cy="3115262"/>
          </a:xfrm>
          <a:prstGeom prst="rect">
            <a:avLst/>
          </a:prstGeom>
        </p:spPr>
        <p:txBody>
          <a:bodyPr vert="horz" wrap="square" lIns="0" tIns="98094" rIns="0" bIns="0" rtlCol="0">
            <a:spAutoFit/>
          </a:bodyPr>
          <a:lstStyle/>
          <a:p>
            <a:pPr marL="357188" marR="923290" algn="just">
              <a:lnSpc>
                <a:spcPct val="100000"/>
              </a:lnSpc>
              <a:spcBef>
                <a:spcPts val="0"/>
              </a:spcBef>
              <a:tabLst>
                <a:tab pos="3562985" algn="l"/>
              </a:tabLst>
            </a:pPr>
            <a:r>
              <a:rPr lang="ru-RU" sz="2800" spc="-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800" spc="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sz="2800" spc="2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800" spc="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ниже минимального количества </a:t>
            </a:r>
            <a:r>
              <a:rPr lang="ru-RU" sz="2800" spc="-68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sz="2800" spc="2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spc="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то</a:t>
            </a:r>
            <a:r>
              <a:rPr lang="ru-RU" sz="2800" spc="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800" spc="-2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пересдать эти</a:t>
            </a:r>
            <a:r>
              <a:rPr lang="ru-RU" sz="2800" spc="-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экзамены</a:t>
            </a:r>
            <a:r>
              <a:rPr lang="ru-RU" sz="2800" spc="1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280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280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r>
              <a:rPr lang="ru-RU" sz="2800" spc="-2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это</a:t>
            </a:r>
            <a:r>
              <a:rPr lang="ru-RU" sz="280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800" spc="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1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heavy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резервные</a:t>
            </a:r>
            <a:r>
              <a:rPr lang="ru-RU" sz="2800" b="1" i="1" u="heavy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800" b="1" i="1" u="heavy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дни</a:t>
            </a:r>
            <a:r>
              <a:rPr lang="ru-RU" sz="2800" b="1" i="1" spc="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</a:t>
            </a:r>
            <a:r>
              <a:rPr lang="ru-RU" sz="2800" spc="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которые</a:t>
            </a:r>
            <a:r>
              <a:rPr lang="ru-RU" sz="2800" spc="-1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</a:t>
            </a:r>
            <a:r>
              <a:rPr lang="ru-RU" sz="2800" spc="3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heavy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приказом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lang="ru-RU" sz="2800" spc="-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просвещения</a:t>
            </a:r>
            <a:r>
              <a:rPr lang="ru-RU" sz="2800" spc="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800" spc="-685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8EE5B7D-7F64-4345-9570-4864151B2039}"/>
              </a:ext>
            </a:extLst>
          </p:cNvPr>
          <p:cNvSpPr txBox="1">
            <a:spLocks/>
          </p:cNvSpPr>
          <p:nvPr/>
        </p:nvSpPr>
        <p:spPr>
          <a:xfrm>
            <a:off x="266700" y="304800"/>
            <a:ext cx="8610600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 РЕЗУЛЬТАТ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533400" y="1981200"/>
            <a:ext cx="8896350" cy="4531034"/>
          </a:xfrm>
          <a:prstGeom prst="rect">
            <a:avLst/>
          </a:prstGeom>
        </p:spPr>
        <p:txBody>
          <a:bodyPr vert="horz" wrap="square" lIns="0" tIns="98094" rIns="0" bIns="0" rtlCol="0">
            <a:spAutoFit/>
          </a:bodyPr>
          <a:lstStyle/>
          <a:p>
            <a:pPr marL="0" marR="923290" indent="539750" algn="just">
              <a:lnSpc>
                <a:spcPct val="100000"/>
              </a:lnSpc>
              <a:spcBef>
                <a:spcPts val="0"/>
              </a:spcBef>
              <a:buNone/>
              <a:tabLst>
                <a:tab pos="3562985" algn="l"/>
              </a:tabLst>
            </a:pPr>
            <a:r>
              <a:rPr lang="ru-RU" sz="3600" spc="-5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выпускник текущего года получает результаты, ниже минимального количества баллов по трём предметам, он сможет пересдать ОГЭ в сентябре.</a:t>
            </a:r>
          </a:p>
          <a:p>
            <a:pPr marL="0" marR="923290" indent="539750" algn="just">
              <a:lnSpc>
                <a:spcPct val="100000"/>
              </a:lnSpc>
              <a:spcBef>
                <a:spcPts val="0"/>
              </a:spcBef>
              <a:buNone/>
              <a:tabLst>
                <a:tab pos="3562985" algn="l"/>
              </a:tabLst>
            </a:pPr>
            <a:r>
              <a:rPr lang="ru-RU" sz="3600" spc="-5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он не пересдал в сентября, то он остаётся </a:t>
            </a:r>
            <a:r>
              <a:rPr lang="ru-RU" sz="36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повторный год обучения.</a:t>
            </a:r>
            <a:endParaRPr sz="3600" b="1" spc="-5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8EE5B7D-7F64-4345-9570-4864151B2039}"/>
              </a:ext>
            </a:extLst>
          </p:cNvPr>
          <p:cNvSpPr txBox="1">
            <a:spLocks/>
          </p:cNvSpPr>
          <p:nvPr/>
        </p:nvSpPr>
        <p:spPr>
          <a:xfrm>
            <a:off x="266700" y="304800"/>
            <a:ext cx="8610600" cy="1059135"/>
          </a:xfrm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 РЕЗУЛЬТАТ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3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0" y="313943"/>
            <a:ext cx="7656195" cy="3306445"/>
            <a:chOff x="800100" y="313943"/>
            <a:chExt cx="7656195" cy="3306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4580" y="2630411"/>
              <a:ext cx="4165854" cy="98985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313943"/>
              <a:ext cx="7273290" cy="2385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431" y="665987"/>
              <a:ext cx="7285482" cy="24559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3914" y="838657"/>
            <a:ext cx="5400040" cy="189483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5080" algn="ctr">
              <a:lnSpc>
                <a:spcPct val="86200"/>
              </a:lnSpc>
              <a:spcBef>
                <a:spcPts val="844"/>
              </a:spcBef>
            </a:pPr>
            <a:r>
              <a:rPr sz="4500" spc="-15" dirty="0">
                <a:solidFill>
                  <a:srgbClr val="000000"/>
                </a:solidFill>
              </a:rPr>
              <a:t>Формы </a:t>
            </a:r>
            <a:r>
              <a:rPr sz="4500" spc="-20" dirty="0">
                <a:solidFill>
                  <a:srgbClr val="000000"/>
                </a:solidFill>
              </a:rPr>
              <a:t>проведения </a:t>
            </a:r>
            <a:r>
              <a:rPr sz="4500" spc="-15" dirty="0">
                <a:solidFill>
                  <a:srgbClr val="000000"/>
                </a:solidFill>
              </a:rPr>
              <a:t> </a:t>
            </a:r>
            <a:r>
              <a:rPr sz="4500" spc="-35" dirty="0">
                <a:solidFill>
                  <a:srgbClr val="000000"/>
                </a:solidFill>
              </a:rPr>
              <a:t>государственной </a:t>
            </a:r>
            <a:r>
              <a:rPr sz="4500" spc="-30" dirty="0">
                <a:solidFill>
                  <a:srgbClr val="000000"/>
                </a:solidFill>
              </a:rPr>
              <a:t> </a:t>
            </a:r>
            <a:r>
              <a:rPr sz="4500" spc="-40" dirty="0">
                <a:solidFill>
                  <a:srgbClr val="000000"/>
                </a:solidFill>
              </a:rPr>
              <a:t>итоговой</a:t>
            </a:r>
            <a:r>
              <a:rPr sz="4500" spc="-95" dirty="0">
                <a:solidFill>
                  <a:srgbClr val="000000"/>
                </a:solidFill>
              </a:rPr>
              <a:t> </a:t>
            </a:r>
            <a:r>
              <a:rPr sz="4500" spc="-5" dirty="0">
                <a:solidFill>
                  <a:srgbClr val="000000"/>
                </a:solidFill>
              </a:rPr>
              <a:t>аттестации</a:t>
            </a:r>
            <a:endParaRPr sz="4500"/>
          </a:p>
        </p:txBody>
      </p:sp>
      <p:grpSp>
        <p:nvGrpSpPr>
          <p:cNvPr id="7" name="object 7"/>
          <p:cNvGrpSpPr/>
          <p:nvPr/>
        </p:nvGrpSpPr>
        <p:grpSpPr>
          <a:xfrm>
            <a:off x="633983" y="3596640"/>
            <a:ext cx="3851910" cy="2597785"/>
            <a:chOff x="633983" y="3596640"/>
            <a:chExt cx="3851910" cy="25977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83" y="3596640"/>
              <a:ext cx="3469386" cy="22349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315" y="3948684"/>
              <a:ext cx="3481578" cy="224561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50644" y="4421581"/>
            <a:ext cx="2791460" cy="11887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589280">
              <a:lnSpc>
                <a:spcPts val="2890"/>
              </a:lnSpc>
              <a:spcBef>
                <a:spcPts val="585"/>
              </a:spcBef>
            </a:pP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Основной 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да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венный</a:t>
            </a:r>
            <a:endParaRPr sz="2800">
              <a:latin typeface="Times New Roman"/>
              <a:cs typeface="Times New Roman"/>
            </a:endParaRPr>
          </a:p>
          <a:p>
            <a:pPr marL="205740">
              <a:lnSpc>
                <a:spcPts val="2890"/>
              </a:lnSpc>
            </a:pP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экзамен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ОГЭ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70120" y="3596640"/>
            <a:ext cx="3851910" cy="2597785"/>
            <a:chOff x="4770120" y="3596640"/>
            <a:chExt cx="3851910" cy="259778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0120" y="3596640"/>
              <a:ext cx="3469385" cy="22349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8928" y="3948684"/>
              <a:ext cx="3483102" cy="224561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464809" y="4421581"/>
            <a:ext cx="2836545" cy="11887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algn="ctr">
              <a:lnSpc>
                <a:spcPts val="2890"/>
              </a:lnSpc>
              <a:spcBef>
                <a:spcPts val="585"/>
              </a:spcBef>
            </a:pPr>
            <a:r>
              <a:rPr sz="2800" b="1" spc="-250" dirty="0">
                <a:solidFill>
                  <a:srgbClr val="2309E3"/>
                </a:solidFill>
                <a:latin typeface="Times New Roman"/>
                <a:cs typeface="Times New Roman"/>
              </a:rPr>
              <a:t>Г</a:t>
            </a:r>
            <a:r>
              <a:rPr sz="2800" b="1" spc="-5" dirty="0">
                <a:solidFill>
                  <a:srgbClr val="2309E3"/>
                </a:solidFill>
                <a:latin typeface="Times New Roman"/>
                <a:cs typeface="Times New Roman"/>
              </a:rPr>
              <a:t>о</a:t>
            </a:r>
            <a:r>
              <a:rPr sz="2800" b="1" spc="-40" dirty="0">
                <a:solidFill>
                  <a:srgbClr val="2309E3"/>
                </a:solidFill>
                <a:latin typeface="Times New Roman"/>
                <a:cs typeface="Times New Roman"/>
              </a:rPr>
              <a:t>с</a:t>
            </a:r>
            <a:r>
              <a:rPr sz="2800" b="1" spc="-180" dirty="0">
                <a:solidFill>
                  <a:srgbClr val="2309E3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2309E3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2309E3"/>
                </a:solidFill>
                <a:latin typeface="Times New Roman"/>
                <a:cs typeface="Times New Roman"/>
              </a:rPr>
              <a:t>а</a:t>
            </a:r>
            <a:r>
              <a:rPr sz="2800" b="1" spc="-10" dirty="0">
                <a:solidFill>
                  <a:srgbClr val="2309E3"/>
                </a:solidFill>
                <a:latin typeface="Times New Roman"/>
                <a:cs typeface="Times New Roman"/>
              </a:rPr>
              <a:t>рственный  </a:t>
            </a:r>
            <a:r>
              <a:rPr sz="2800" b="1" spc="-15" dirty="0">
                <a:solidFill>
                  <a:srgbClr val="2309E3"/>
                </a:solidFill>
                <a:latin typeface="Times New Roman"/>
                <a:cs typeface="Times New Roman"/>
              </a:rPr>
              <a:t>выпускной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2890"/>
              </a:lnSpc>
            </a:pPr>
            <a:r>
              <a:rPr sz="2800" b="1" spc="-10" dirty="0">
                <a:solidFill>
                  <a:srgbClr val="2309E3"/>
                </a:solidFill>
                <a:latin typeface="Times New Roman"/>
                <a:cs typeface="Times New Roman"/>
              </a:rPr>
              <a:t>экзамен</a:t>
            </a:r>
            <a:r>
              <a:rPr sz="2800" b="1" spc="-20" dirty="0">
                <a:solidFill>
                  <a:srgbClr val="2309E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309E3"/>
                </a:solidFill>
                <a:latin typeface="Times New Roman"/>
                <a:cs typeface="Times New Roman"/>
              </a:rPr>
              <a:t>-</a:t>
            </a:r>
            <a:r>
              <a:rPr sz="2800" b="1" spc="-25" dirty="0">
                <a:solidFill>
                  <a:srgbClr val="2309E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309E3"/>
                </a:solidFill>
                <a:latin typeface="Times New Roman"/>
                <a:cs typeface="Times New Roman"/>
              </a:rPr>
              <a:t>ГВЭ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9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42086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экзаменов ГИА-9 по отдельным  учебным предметам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55383"/>
              </p:ext>
            </p:extLst>
          </p:nvPr>
        </p:nvGraphicFramePr>
        <p:xfrm>
          <a:off x="457200" y="1905000"/>
          <a:ext cx="8420862" cy="4624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487"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lang="ru-RU" sz="20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</a:p>
                    <a:p>
                      <a:pPr marL="517525">
                        <a:lnSpc>
                          <a:spcPct val="100000"/>
                        </a:lnSpc>
                      </a:pPr>
                      <a:r>
                        <a:rPr lang="ru-RU" sz="2000" spc="-1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8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16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014" marR="91440" algn="ctr">
                        <a:lnSpc>
                          <a:spcPct val="100000"/>
                        </a:lnSpc>
                      </a:pPr>
                      <a:r>
                        <a:rPr lang="ru-RU" sz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spc="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spc="-4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spc="-1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200" spc="-2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2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льнос</a:t>
                      </a:r>
                      <a:r>
                        <a:rPr lang="ru-RU" sz="1200" spc="1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</a:t>
                      </a:r>
                      <a:endParaRPr lang="ru-RU" sz="12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lang="ru-RU" sz="12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2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lang="ru-RU" sz="20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</a:t>
                      </a:r>
                      <a:r>
                        <a:rPr lang="ru-RU" sz="2000" spc="-5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</a:t>
                      </a:r>
                      <a:endParaRPr lang="ru-RU" sz="20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lang="ru-RU" sz="20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ru-RU" sz="2000" spc="-2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spc="-2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оборудование</a:t>
                      </a:r>
                      <a:endParaRPr lang="ru-RU" sz="20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38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1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ru-RU" sz="2400" spc="-1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RU" sz="24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ru-RU" sz="24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24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/>
                </a:tc>
                <a:tc>
                  <a:txBody>
                    <a:bodyPr/>
                    <a:lstStyle/>
                    <a:p>
                      <a:pPr marL="68580" marR="67945" algn="ctr">
                        <a:lnSpc>
                          <a:spcPct val="100000"/>
                        </a:lnSpc>
                      </a:pPr>
                      <a:r>
                        <a:rPr lang="ru-RU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spc="-5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pc="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lang="ru-RU" sz="2400" spc="-6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ru-RU" sz="2400" spc="-58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24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0" marB="0" anchor="ctr"/>
                </a:tc>
                <a:tc>
                  <a:txBody>
                    <a:bodyPr/>
                    <a:lstStyle/>
                    <a:p>
                      <a:pPr marL="69215" marR="1809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словари.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Аппаратура, </a:t>
                      </a:r>
                      <a:r>
                        <a:rPr lang="ru-RU" sz="2000" spc="-2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которая </a:t>
                      </a:r>
                      <a:r>
                        <a:rPr lang="ru-RU" sz="2000" spc="-1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</a:t>
                      </a:r>
                      <a:r>
                        <a:rPr lang="ru-RU" sz="2000" spc="-484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качественное</a:t>
                      </a:r>
                      <a:r>
                        <a:rPr lang="ru-RU" sz="2000" spc="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 </a:t>
                      </a:r>
                      <a:r>
                        <a:rPr lang="ru-RU" sz="2000" spc="-2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аудиозаписей </a:t>
                      </a: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2000" spc="-1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компакт-диска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(формат </a:t>
                      </a:r>
                      <a:r>
                        <a:rPr lang="ru-RU" sz="2000" spc="-49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2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аудиозаписи</a:t>
                      </a:r>
                      <a:r>
                        <a:rPr lang="ru-RU" sz="2000" spc="-2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–mp3).</a:t>
                      </a:r>
                    </a:p>
                  </a:txBody>
                  <a:tcPr marL="0" marR="0" marT="476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01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spc="-2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26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79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spc="-5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pc="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lang="ru-RU" sz="2400" spc="-6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ru-RU" sz="2400" spc="-58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24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spc="-2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2000" spc="-2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2000" spc="-4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экзамена:</a:t>
                      </a:r>
                      <a:endParaRPr lang="ru-RU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347980" indent="20955" algn="just">
                        <a:lnSpc>
                          <a:spcPct val="100000"/>
                        </a:lnSpc>
                      </a:pP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 материалы, содержащие </a:t>
                      </a:r>
                      <a:r>
                        <a:rPr lang="ru-RU" sz="2000" spc="-484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таблицу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квадратов </a:t>
                      </a:r>
                      <a:r>
                        <a:rPr lang="ru-RU" sz="2000" spc="-2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двузначных </a:t>
                      </a: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чисел, </a:t>
                      </a:r>
                      <a:r>
                        <a:rPr lang="ru-RU" sz="2000" spc="-484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2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формулы</a:t>
                      </a:r>
                      <a:r>
                        <a:rPr lang="ru-RU" sz="2000" spc="-1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алгебре</a:t>
                      </a: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геометрии.</a:t>
                      </a:r>
                      <a:endParaRPr lang="ru-RU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Разрешается</a:t>
                      </a:r>
                      <a:r>
                        <a:rPr lang="ru-RU" sz="2000" spc="-5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экзамене</a:t>
                      </a:r>
                      <a:r>
                        <a:rPr lang="ru-RU" sz="2000" spc="-2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endParaRPr lang="ru-RU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линейку</a:t>
                      </a:r>
                      <a:endParaRPr lang="ru-RU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3367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42086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экзаменов ГИА-9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учебным предметам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51FFB73D-673E-4986-86A6-C6C750732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29803"/>
              </p:ext>
            </p:extLst>
          </p:nvPr>
        </p:nvGraphicFramePr>
        <p:xfrm>
          <a:off x="418338" y="2057400"/>
          <a:ext cx="8420862" cy="44338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2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32038216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2000" spc="-7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</a:t>
                      </a:r>
                      <a:r>
                        <a:rPr lang="ru-RU" sz="1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4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895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b="1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Разрешенные дополнительные материалы и оборудование</a:t>
                      </a:r>
                    </a:p>
                  </a:txBody>
                  <a:tcPr marL="0" marR="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305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lang="ru-RU" sz="24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spc="-5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tc>
                  <a:txBody>
                    <a:bodyPr/>
                    <a:lstStyle/>
                    <a:p>
                      <a:pPr marL="9017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spc="-3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используются.</a:t>
                      </a: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127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2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lang="ru-RU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spc="-5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spc="-3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используются.</a:t>
                      </a:r>
                      <a:r>
                        <a:rPr lang="ru-RU" sz="20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5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42086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экзаменов ГИА-9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учебным предметам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51FFB73D-673E-4986-86A6-C6C750732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92157"/>
              </p:ext>
            </p:extLst>
          </p:nvPr>
        </p:nvGraphicFramePr>
        <p:xfrm>
          <a:off x="418338" y="2057400"/>
          <a:ext cx="8497063" cy="441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5814">
                  <a:extLst>
                    <a:ext uri="{9D8B030D-6E8A-4147-A177-3AD203B41FA5}">
                      <a16:colId xmlns:a16="http://schemas.microsoft.com/office/drawing/2014/main" val="232038216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2000" spc="-7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</a:t>
                      </a:r>
                      <a:r>
                        <a:rPr lang="ru-RU" sz="14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4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895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b="1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Разрешенные дополнительные материалы и оборудование</a:t>
                      </a:r>
                    </a:p>
                  </a:txBody>
                  <a:tcPr marL="0" marR="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marL="89535" marR="68580" indent="20955" algn="l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kern="12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0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часа 55 минут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5"/>
                        </a:lnSpc>
                      </a:pP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</a:t>
                      </a:r>
                      <a:r>
                        <a:rPr lang="ru-RU" sz="1800" spc="-3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текстами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художественных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425450">
                        <a:lnSpc>
                          <a:spcPct val="100000"/>
                        </a:lnSpc>
                      </a:pP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произведений</a:t>
                      </a:r>
                      <a:r>
                        <a:rPr lang="ru-RU" sz="1800" spc="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сборники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лирики,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spc="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вступительных </a:t>
                      </a:r>
                      <a:r>
                        <a:rPr lang="ru-RU" sz="1800" spc="-434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  <a:r>
                        <a:rPr lang="ru-RU" sz="1800" spc="-3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комментариев 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Пользование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личными текстами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454659">
                        <a:lnSpc>
                          <a:spcPct val="100000"/>
                        </a:lnSpc>
                      </a:pP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художественных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произведений</a:t>
                      </a:r>
                      <a:r>
                        <a:rPr lang="ru-RU" sz="1800" spc="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сборниками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лирики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участникам ОГЭ </a:t>
                      </a:r>
                      <a:r>
                        <a:rPr lang="ru-RU" sz="1800" spc="-434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запрещено.</a:t>
                      </a:r>
                      <a:endParaRPr lang="ru-RU" sz="18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marL="89535" algn="l" defTabSz="685800" rtl="0" eaLnBrk="1" latinLnBrk="0" hangingPunct="1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lang="ru-RU" sz="2400" kern="12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часа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r>
                        <a:rPr lang="ru-RU" sz="1800" spc="-5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2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правилам</a:t>
                      </a: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безопасности.</a:t>
                      </a: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каждого</a:t>
                      </a:r>
                      <a:r>
                        <a:rPr lang="ru-RU" sz="1800" spc="-2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1800" spc="-5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экзамена: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калькулятор.</a:t>
                      </a:r>
                      <a:endParaRPr lang="ru-RU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25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42086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экзаменов ГИА-9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учебным предметам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51FFB73D-673E-4986-86A6-C6C750732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08124"/>
              </p:ext>
            </p:extLst>
          </p:nvPr>
        </p:nvGraphicFramePr>
        <p:xfrm>
          <a:off x="304800" y="1905000"/>
          <a:ext cx="8686799" cy="4800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9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289">
                  <a:extLst>
                    <a:ext uri="{9D8B030D-6E8A-4147-A177-3AD203B41FA5}">
                      <a16:colId xmlns:a16="http://schemas.microsoft.com/office/drawing/2014/main" val="23203821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2000" spc="-7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</a:t>
                      </a:r>
                      <a:r>
                        <a:rPr lang="ru-RU" sz="14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4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895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b="1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Разрешенные дополнительные материалы и оборудование</a:t>
                      </a:r>
                    </a:p>
                  </a:txBody>
                  <a:tcPr marL="0" marR="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015">
                <a:tc>
                  <a:txBody>
                    <a:bodyPr/>
                    <a:lstStyle/>
                    <a:p>
                      <a:pPr marL="89535" marR="68580" indent="20955" algn="l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kern="1200" spc="-5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7170" indent="-14859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217804" algn="l"/>
                        </a:tabLst>
                      </a:pP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r>
                        <a:rPr lang="ru-RU" sz="1800" spc="-3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правилам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25146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800" spc="-4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каждой</a:t>
                      </a:r>
                      <a:r>
                        <a:rPr lang="ru-RU" sz="1800" spc="-3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аудитории). </a:t>
                      </a:r>
                      <a:r>
                        <a:rPr lang="ru-RU" sz="1800" spc="-484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1800" spc="-3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экзамена: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16573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217804" algn="l"/>
                        </a:tabLst>
                      </a:pP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«Периодическая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 </a:t>
                      </a:r>
                      <a:r>
                        <a:rPr lang="ru-RU" sz="1800" spc="-484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</a:t>
                      </a:r>
                      <a:r>
                        <a:rPr lang="ru-RU" sz="1800" spc="-3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Д.И.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Менделеева»;</a:t>
                      </a:r>
                    </a:p>
                    <a:p>
                      <a:pPr marL="69215" marR="8318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217804" algn="l"/>
                        </a:tabLst>
                      </a:pP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</a:t>
                      </a:r>
                      <a:r>
                        <a:rPr lang="ru-RU" sz="1800" spc="-5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растворимости</a:t>
                      </a:r>
                      <a:r>
                        <a:rPr lang="ru-RU" sz="1800" spc="-4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солей,</a:t>
                      </a:r>
                      <a:r>
                        <a:rPr lang="ru-RU" sz="1800" spc="-4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кислот </a:t>
                      </a:r>
                      <a:r>
                        <a:rPr lang="ru-RU" sz="1800" spc="-484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оснований</a:t>
                      </a:r>
                      <a:r>
                        <a:rPr lang="ru-RU" sz="1800" spc="-4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воде;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1549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217804" algn="l"/>
                        </a:tabLst>
                      </a:pP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Электрохимический ряд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напряжений </a:t>
                      </a:r>
                      <a:r>
                        <a:rPr lang="ru-RU" sz="1800" spc="-484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металлов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(ИК</a:t>
                      </a:r>
                      <a:r>
                        <a:rPr lang="ru-RU" sz="1800" spc="-3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1800" spc="-3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ОГЭ).</a:t>
                      </a:r>
                    </a:p>
                    <a:p>
                      <a:pPr marL="217170" indent="-14859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217804" algn="l"/>
                        </a:tabLst>
                      </a:pP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</a:t>
                      </a:r>
                      <a:r>
                        <a:rPr lang="ru-RU" sz="1800" spc="-6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калькулятор.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140">
                <a:tc>
                  <a:txBody>
                    <a:bodyPr/>
                    <a:lstStyle/>
                    <a:p>
                      <a:pPr marL="89535" marR="68580" indent="20955" algn="l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kern="12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000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часа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340"/>
                        </a:lnSpc>
                      </a:pP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2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1800" spc="-2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1800" spc="-4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экзамена: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8125" indent="-148590">
                        <a:lnSpc>
                          <a:spcPct val="100000"/>
                        </a:lnSpc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линейка;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8125" indent="-148590">
                        <a:lnSpc>
                          <a:spcPct val="100000"/>
                        </a:lnSpc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карандаш;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8125" indent="-148590">
                        <a:lnSpc>
                          <a:spcPct val="100000"/>
                        </a:lnSpc>
                        <a:buChar char="-"/>
                        <a:tabLst>
                          <a:tab pos="238760" algn="l"/>
                        </a:tabLst>
                      </a:pP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</a:t>
                      </a:r>
                      <a:r>
                        <a:rPr lang="ru-RU" sz="1800" spc="-6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калькулятор.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30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42086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экзаменов ГИА-9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учебным предметам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A354DF05-953B-4BB9-9A92-092597C3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46885"/>
              </p:ext>
            </p:extLst>
          </p:nvPr>
        </p:nvGraphicFramePr>
        <p:xfrm>
          <a:off x="304800" y="1806829"/>
          <a:ext cx="8686801" cy="48838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9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2000" spc="-7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</a:t>
                      </a:r>
                      <a:r>
                        <a:rPr lang="ru-RU" sz="14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4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895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b="1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Разрешенные дополнительные материалы и оборудование</a:t>
                      </a:r>
                    </a:p>
                  </a:txBody>
                  <a:tcPr marL="0" marR="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802">
                <a:tc>
                  <a:txBody>
                    <a:bodyPr/>
                    <a:lstStyle/>
                    <a:p>
                      <a:pPr marL="89535" marR="68580" indent="20955" algn="l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kern="12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 marR="68580" indent="2095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kern="12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105"/>
                        </a:lnSpc>
                      </a:pP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участника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экзамена: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885" indent="-133350">
                        <a:lnSpc>
                          <a:spcPct val="100000"/>
                        </a:lnSpc>
                        <a:buChar char="-"/>
                        <a:tabLst>
                          <a:tab pos="223520" algn="l"/>
                        </a:tabLst>
                      </a:pP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атласы</a:t>
                      </a:r>
                      <a:r>
                        <a:rPr lang="ru-RU" sz="1800" spc="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ru-RU" sz="1800" spc="-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2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885" indent="-133350">
                        <a:lnSpc>
                          <a:spcPct val="100000"/>
                        </a:lnSpc>
                        <a:buChar char="-"/>
                        <a:tabLst>
                          <a:tab pos="223520" algn="l"/>
                        </a:tabLst>
                      </a:pP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</a:t>
                      </a:r>
                      <a:r>
                        <a:rPr lang="ru-RU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5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калькулятор;</a:t>
                      </a:r>
                      <a:endParaRPr lang="ru-RU" sz="18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885" indent="-133350">
                        <a:lnSpc>
                          <a:spcPts val="2115"/>
                        </a:lnSpc>
                        <a:buChar char="-"/>
                        <a:tabLst>
                          <a:tab pos="223520" algn="l"/>
                        </a:tabLst>
                      </a:pPr>
                      <a:r>
                        <a:rPr lang="ru-RU" sz="1800" spc="-1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линейка.</a:t>
                      </a:r>
                      <a:endParaRPr lang="ru-RU" sz="18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592">
                <a:tc>
                  <a:txBody>
                    <a:bodyPr/>
                    <a:lstStyle/>
                    <a:p>
                      <a:pPr marL="89535" marR="68580" indent="20955" algn="l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kern="12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 marR="68580" indent="2095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400" kern="12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часа 30  минут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215" marR="107950" indent="20955" algn="just">
                        <a:lnSpc>
                          <a:spcPts val="2160"/>
                        </a:lnSpc>
                        <a:spcBef>
                          <a:spcPts val="20"/>
                        </a:spcBef>
                        <a:buChar char="-"/>
                        <a:tabLst>
                          <a:tab pos="223520" algn="l"/>
                        </a:tabLst>
                      </a:pP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по правилам безопасности </a:t>
                      </a: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каждой</a:t>
                      </a:r>
                      <a:r>
                        <a:rPr lang="ru-RU" sz="1800" spc="2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аудитории);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885" indent="-133350" algn="just">
                        <a:lnSpc>
                          <a:spcPts val="2090"/>
                        </a:lnSpc>
                        <a:buChar char="-"/>
                        <a:tabLst>
                          <a:tab pos="223520" algn="l"/>
                        </a:tabLst>
                      </a:pP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spc="-2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</a:t>
                      </a: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компьютер.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lnSpc>
                          <a:spcPct val="100000"/>
                        </a:lnSpc>
                      </a:pP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1800" spc="2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экзамена: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885" indent="-133350" algn="just">
                        <a:lnSpc>
                          <a:spcPct val="100000"/>
                        </a:lnSpc>
                        <a:buChar char="-"/>
                        <a:tabLst>
                          <a:tab pos="223520" algn="l"/>
                        </a:tabLst>
                      </a:pPr>
                      <a:r>
                        <a:rPr lang="ru-RU" sz="1800" spc="-2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Компьютер.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160020" indent="20955" algn="just">
                        <a:lnSpc>
                          <a:spcPct val="100000"/>
                        </a:lnSpc>
                      </a:pP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</a:t>
                      </a: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800" spc="-2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необходима </a:t>
                      </a:r>
                      <a:r>
                        <a:rPr lang="ru-RU" sz="1800" spc="-434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электронными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таблицами.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lnSpc>
                          <a:spcPct val="100000"/>
                        </a:lnSpc>
                      </a:pP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44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компьютере</a:t>
                      </a:r>
                      <a:r>
                        <a:rPr lang="ru-RU" sz="1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должны</a:t>
                      </a:r>
                      <a:r>
                        <a:rPr lang="ru-RU" sz="1800" spc="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</a:t>
                      </a:r>
                      <a:endParaRPr lang="ru-RU" sz="18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6477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spc="-1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знакомые 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участникам </a:t>
                      </a:r>
                      <a:r>
                        <a:rPr lang="ru-RU" sz="1800" spc="-434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r>
                        <a:rPr lang="ru-RU" sz="1800" spc="-5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программы.</a:t>
                      </a:r>
                      <a:endParaRPr lang="ru-RU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842086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экзаменов ГИА-9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учебным предметам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E0E80281-8A42-4598-9ACE-E291B068F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159167"/>
              </p:ext>
            </p:extLst>
          </p:nvPr>
        </p:nvGraphicFramePr>
        <p:xfrm>
          <a:off x="487998" y="1838833"/>
          <a:ext cx="8420862" cy="46381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9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0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2000" spc="-7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1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</a:t>
                      </a:r>
                      <a:r>
                        <a:rPr lang="ru-RU" sz="14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</a:pPr>
                      <a:r>
                        <a:rPr lang="ru-RU" sz="1400" spc="-5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400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895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b="1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Разрешенные дополнительные материалы и оборудование</a:t>
                      </a:r>
                    </a:p>
                  </a:txBody>
                  <a:tcPr marL="0" marR="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sz="16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sz="16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sz="16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1270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письменной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</a:t>
                      </a:r>
                      <a:r>
                        <a:rPr sz="1600" spc="-3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marR="7785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 минут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</a:t>
                      </a:r>
                      <a:r>
                        <a:rPr sz="16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устный </a:t>
                      </a:r>
                      <a:r>
                        <a:rPr sz="1600" spc="-3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ответ).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300990" indent="2095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600" spc="-3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372110" indent="209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превышать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</a:t>
                      </a:r>
                      <a:r>
                        <a:rPr sz="1600" spc="-3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</a:t>
                      </a:r>
                      <a:r>
                        <a:rPr sz="16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часов)</a:t>
                      </a:r>
                      <a:endParaRPr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930275" indent="20955">
                        <a:lnSpc>
                          <a:spcPts val="2400"/>
                        </a:lnSpc>
                        <a:spcBef>
                          <a:spcPts val="15"/>
                        </a:spcBef>
                        <a:buSzPct val="80000"/>
                        <a:buChar char="-"/>
                        <a:tabLst>
                          <a:tab pos="210185" algn="l"/>
                        </a:tabLst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r>
                        <a:rPr sz="20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2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правилам </a:t>
                      </a:r>
                      <a:r>
                        <a:rPr sz="2000" spc="-48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sz="2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каждой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2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r>
                        <a:rPr sz="2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8760" indent="-147955">
                        <a:lnSpc>
                          <a:spcPts val="2320"/>
                        </a:lnSpc>
                        <a:buChar char="-"/>
                        <a:tabLst>
                          <a:tab pos="238760" algn="l"/>
                        </a:tabLst>
                      </a:pPr>
                      <a:r>
                        <a:rPr sz="2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737870" indent="2095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20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 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r>
                        <a:rPr sz="2000" spc="-48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письменной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</a:t>
                      </a:r>
                      <a:r>
                        <a:rPr sz="2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81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звуковоспроизводящее 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</a:t>
                      </a:r>
                      <a:r>
                        <a:rPr sz="2000" spc="-48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(компьютер</a:t>
                      </a:r>
                      <a:r>
                        <a:rPr sz="20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колонками),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4432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обеспечивающее </a:t>
                      </a:r>
                      <a:r>
                        <a:rPr sz="2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качественное </a:t>
                      </a:r>
                      <a:r>
                        <a:rPr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</a:t>
                      </a:r>
                      <a:r>
                        <a:rPr sz="20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аудиозаписи</a:t>
                      </a:r>
                      <a:r>
                        <a:rPr sz="20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2000" spc="-48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формате</a:t>
                      </a:r>
                      <a:r>
                        <a:rPr sz="2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МР3.</a:t>
                      </a:r>
                      <a:endParaRPr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0659" y="5677129"/>
            <a:ext cx="1357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19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29823"/>
            <a:ext cx="9139714" cy="4085273"/>
            <a:chOff x="0" y="1030097"/>
            <a:chExt cx="12186285" cy="5447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9923" y="1030097"/>
              <a:ext cx="7975981" cy="5446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2952"/>
              <a:ext cx="4200143" cy="40736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554935"/>
            <a:ext cx="6477000" cy="499136"/>
          </a:xfrm>
          <a:prstGeom prst="rect">
            <a:avLst/>
          </a:prstGeom>
        </p:spPr>
        <p:txBody>
          <a:bodyPr vert="horz" wrap="square" lIns="0" tIns="55397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3200" dirty="0">
                <a:solidFill>
                  <a:srgbClr val="C00000"/>
                </a:solidFill>
              </a:rPr>
              <a:t>Что</a:t>
            </a:r>
            <a:r>
              <a:rPr sz="3200" spc="-38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ждёт</a:t>
            </a:r>
            <a:r>
              <a:rPr sz="3200" spc="-56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наших</a:t>
            </a:r>
            <a:r>
              <a:rPr sz="3200" spc="-30" dirty="0">
                <a:solidFill>
                  <a:srgbClr val="C00000"/>
                </a:solidFill>
              </a:rPr>
              <a:t> </a:t>
            </a:r>
            <a:r>
              <a:rPr sz="3200" spc="-8" dirty="0">
                <a:solidFill>
                  <a:srgbClr val="C00000"/>
                </a:solidFill>
              </a:rPr>
              <a:t>детей?</a:t>
            </a:r>
            <a:endParaRPr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8408" y="857250"/>
            <a:ext cx="3585591" cy="4848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814" y="1947264"/>
            <a:ext cx="3856254" cy="2589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Прибыть</a:t>
            </a:r>
            <a:r>
              <a:rPr sz="1800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sz="1800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sz="1800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9:00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622" y="2393061"/>
            <a:ext cx="4999178" cy="2163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b="1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sz="1600" b="1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sz="1600" b="1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</a:t>
            </a:r>
            <a:r>
              <a:rPr sz="1600" b="1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8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/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</a:t>
            </a:r>
            <a:r>
              <a:rPr sz="1600" b="1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b="1" spc="-3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r>
              <a:rPr sz="1600" b="1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</a:t>
            </a:r>
            <a:r>
              <a:rPr sz="1600" b="1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113824">
              <a:lnSpc>
                <a:spcPct val="200000"/>
              </a:lnSpc>
            </a:pP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</a:t>
            </a:r>
            <a:r>
              <a:rPr sz="1600" b="1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r>
              <a:rPr sz="1600" b="1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b="1" spc="-5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sz="1600" b="1" spc="-3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запрещенных</a:t>
            </a:r>
            <a:r>
              <a:rPr sz="1600" b="1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</a:t>
            </a:r>
            <a:r>
              <a:rPr sz="1600" b="1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аудиторию,</a:t>
            </a:r>
            <a:r>
              <a:rPr sz="1600" b="1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занять</a:t>
            </a:r>
            <a:r>
              <a:rPr sz="1600" b="1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</a:t>
            </a:r>
            <a:r>
              <a:rPr sz="1600" b="1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sz="1600" b="1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</a:t>
            </a:r>
            <a:r>
              <a:rPr sz="1600" b="1" spc="-4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</a:t>
            </a:r>
            <a:r>
              <a:rPr sz="1600" b="1" spc="-5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sz="1600" b="1" spc="-5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6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покинуть</a:t>
            </a:r>
            <a:r>
              <a:rPr sz="1600" b="1" spc="-5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622" y="4767738"/>
            <a:ext cx="5300663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pc="-4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pc="-5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опоздал</a:t>
            </a:r>
            <a:r>
              <a:rPr b="1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spc="-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r>
              <a:rPr b="1" spc="-3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сдаче</a:t>
            </a:r>
            <a:r>
              <a:rPr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b="1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b="1" spc="-4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r>
              <a:rPr b="1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зафиксированное</a:t>
            </a:r>
            <a:r>
              <a:rPr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4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доске</a:t>
            </a:r>
            <a:r>
              <a:rPr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продлевается</a:t>
            </a:r>
            <a:r>
              <a:rPr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</a:t>
            </a:r>
            <a:r>
              <a:rPr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-1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06" y="1806551"/>
            <a:ext cx="8095298" cy="5082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sz="1800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800" spc="-3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1800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1800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1800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sz="1800" spc="-3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входа</a:t>
            </a:r>
            <a:r>
              <a:rPr sz="1800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sz="1800" spc="-5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800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4"/>
              </a:spcBef>
            </a:pPr>
            <a:r>
              <a:rPr sz="18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экзамена)</a:t>
            </a:r>
            <a:r>
              <a:rPr sz="1800" spc="-6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sz="1800" spc="-6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406" y="2572322"/>
            <a:ext cx="8501539" cy="416508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23361" marR="4763" indent="-214313" algn="just">
              <a:spcBef>
                <a:spcPts val="79"/>
              </a:spcBef>
              <a:buFont typeface="Times New Roman"/>
              <a:buChar char="-"/>
              <a:tabLst>
                <a:tab pos="224314" algn="l"/>
              </a:tabLst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иметь</a:t>
            </a:r>
            <a:r>
              <a:rPr b="1" spc="27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b="1" spc="27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себе</a:t>
            </a:r>
            <a:r>
              <a:rPr b="1" spc="266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уведомление</a:t>
            </a:r>
            <a:r>
              <a:rPr b="1" spc="27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b="1" spc="266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экзамен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pc="266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при</a:t>
            </a:r>
            <a:r>
              <a:rPr spc="270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его</a:t>
            </a:r>
            <a:r>
              <a:rPr spc="27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наличии</a:t>
            </a:r>
            <a:r>
              <a:rPr spc="27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необходимо</a:t>
            </a:r>
            <a:r>
              <a:rPr spc="270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передать</a:t>
            </a:r>
            <a:r>
              <a:rPr spc="270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его 	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сопровождающему</a:t>
            </a:r>
            <a:r>
              <a:rPr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или</a:t>
            </a:r>
            <a:r>
              <a:rPr spc="-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оставить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pc="-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месте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для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хранения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 вещей;</a:t>
            </a:r>
            <a:endParaRPr dirty="0">
              <a:latin typeface="Times New Roman"/>
              <a:cs typeface="Times New Roman"/>
            </a:endParaRPr>
          </a:p>
          <a:p>
            <a:pPr marL="223361" marR="3810" indent="-214313" algn="just">
              <a:buFont typeface="Times New Roman"/>
              <a:buChar char="-"/>
              <a:tabLst>
                <a:tab pos="224314" algn="l"/>
              </a:tabLst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иметь</a:t>
            </a:r>
            <a:r>
              <a:rPr b="1" spc="23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b="1" spc="23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себе</a:t>
            </a:r>
            <a:r>
              <a:rPr b="1" spc="23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pc="22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ППЭ</a:t>
            </a:r>
            <a:r>
              <a:rPr spc="23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средства</a:t>
            </a:r>
            <a:r>
              <a:rPr b="1" spc="24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связи,</a:t>
            </a:r>
            <a:r>
              <a:rPr b="1" spc="23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1F3863"/>
                </a:solidFill>
                <a:latin typeface="Times New Roman"/>
                <a:cs typeface="Times New Roman"/>
              </a:rPr>
              <a:t>электронно-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вычислительную</a:t>
            </a:r>
            <a:r>
              <a:rPr b="1" spc="24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технику,</a:t>
            </a:r>
            <a:r>
              <a:rPr b="1" spc="23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spc="-19" dirty="0">
                <a:solidFill>
                  <a:srgbClr val="1F3863"/>
                </a:solidFill>
                <a:latin typeface="Times New Roman"/>
                <a:cs typeface="Times New Roman"/>
              </a:rPr>
              <a:t>фото-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b="1" spc="2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аудио</a:t>
            </a:r>
            <a:r>
              <a:rPr b="1" spc="23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и 	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видеоаппаратуру,</a:t>
            </a:r>
            <a:r>
              <a:rPr b="1" spc="20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справочные</a:t>
            </a:r>
            <a:r>
              <a:rPr b="1" spc="21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материалы,</a:t>
            </a:r>
            <a:r>
              <a:rPr b="1" spc="21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письменные</a:t>
            </a:r>
            <a:r>
              <a:rPr b="1" spc="2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заметки</a:t>
            </a:r>
            <a:r>
              <a:rPr b="1" spc="20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pc="2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иные</a:t>
            </a:r>
            <a:r>
              <a:rPr spc="21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средства</a:t>
            </a:r>
            <a:r>
              <a:rPr b="1" spc="217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хранения</a:t>
            </a:r>
            <a:r>
              <a:rPr b="1" spc="20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и 	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передачи</a:t>
            </a:r>
            <a:r>
              <a:rPr b="1" spc="210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информации</a:t>
            </a:r>
            <a:r>
              <a:rPr b="1" spc="210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(за</a:t>
            </a:r>
            <a:r>
              <a:rPr spc="21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исключением</a:t>
            </a:r>
            <a:r>
              <a:rPr spc="203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средств</a:t>
            </a:r>
            <a:r>
              <a:rPr spc="210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обучения</a:t>
            </a:r>
            <a:r>
              <a:rPr spc="21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pc="217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воспитания,</a:t>
            </a:r>
            <a:r>
              <a:rPr spc="21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разрешенных</a:t>
            </a:r>
            <a:r>
              <a:rPr spc="217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pc="-38" dirty="0">
                <a:solidFill>
                  <a:srgbClr val="1F3863"/>
                </a:solidFill>
                <a:latin typeface="Times New Roman"/>
                <a:cs typeface="Times New Roman"/>
              </a:rPr>
              <a:t>к 	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использованию</a:t>
            </a:r>
            <a:r>
              <a:rPr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для</a:t>
            </a:r>
            <a:r>
              <a:rPr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выполнения</a:t>
            </a:r>
            <a:r>
              <a:rPr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заданий</a:t>
            </a:r>
            <a:r>
              <a:rPr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контрольных</a:t>
            </a:r>
            <a:r>
              <a:rPr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измерительных</a:t>
            </a:r>
            <a:r>
              <a:rPr spc="127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материалов</a:t>
            </a:r>
            <a:r>
              <a:rPr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(КИМ)</a:t>
            </a:r>
            <a:r>
              <a:rPr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по 	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соответствующим</a:t>
            </a:r>
            <a:r>
              <a:rPr spc="-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предметам);</a:t>
            </a:r>
            <a:endParaRPr dirty="0">
              <a:latin typeface="Times New Roman"/>
              <a:cs typeface="Times New Roman"/>
            </a:endParaRPr>
          </a:p>
          <a:p>
            <a:pPr marL="223361" marR="6191" indent="-214313" algn="just">
              <a:buFont typeface="Times New Roman"/>
              <a:buChar char="-"/>
              <a:tabLst>
                <a:tab pos="224314" algn="l"/>
              </a:tabLst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выносить</a:t>
            </a:r>
            <a:r>
              <a:rPr b="1" spc="23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из</a:t>
            </a:r>
            <a:r>
              <a:rPr spc="22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аудиторий</a:t>
            </a:r>
            <a:r>
              <a:rPr spc="2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pc="23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ППЭ</a:t>
            </a:r>
            <a:r>
              <a:rPr spc="23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черновики,</a:t>
            </a:r>
            <a:r>
              <a:rPr spc="2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экзаменационные</a:t>
            </a:r>
            <a:r>
              <a:rPr spc="23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материалы</a:t>
            </a:r>
            <a:r>
              <a:rPr spc="2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(ЭМ)</a:t>
            </a:r>
            <a:r>
              <a:rPr spc="22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spc="22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бумажном</a:t>
            </a:r>
            <a:r>
              <a:rPr spc="22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или 	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электронном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носителях;</a:t>
            </a:r>
            <a:endParaRPr dirty="0">
              <a:latin typeface="Times New Roman"/>
              <a:cs typeface="Times New Roman"/>
            </a:endParaRPr>
          </a:p>
          <a:p>
            <a:pPr marL="223838" indent="-214313" algn="just">
              <a:buChar char="-"/>
              <a:tabLst>
                <a:tab pos="223838" algn="l"/>
              </a:tabLst>
            </a:pP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выполнять</a:t>
            </a:r>
            <a:r>
              <a:rPr spc="-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экзаменационную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работу</a:t>
            </a:r>
            <a:r>
              <a:rPr spc="-4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несамостоятельно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том</a:t>
            </a:r>
            <a:r>
              <a:rPr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числе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</a:t>
            </a:r>
            <a:r>
              <a:rPr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помощью</a:t>
            </a:r>
            <a:r>
              <a:rPr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посторонних</a:t>
            </a:r>
            <a:r>
              <a:rPr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1F3863"/>
                </a:solidFill>
                <a:latin typeface="Times New Roman"/>
                <a:cs typeface="Times New Roman"/>
              </a:rPr>
              <a:t>лиц;</a:t>
            </a:r>
            <a:endParaRPr dirty="0">
              <a:latin typeface="Times New Roman"/>
              <a:cs typeface="Times New Roman"/>
            </a:endParaRPr>
          </a:p>
          <a:p>
            <a:pPr marL="223838" indent="-214313" algn="just">
              <a:buFont typeface="Times New Roman"/>
              <a:buChar char="-"/>
              <a:tabLst>
                <a:tab pos="223838" algn="l"/>
              </a:tabLst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общаться</a:t>
            </a:r>
            <a:r>
              <a:rPr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</a:t>
            </a:r>
            <a:r>
              <a:rPr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другими</a:t>
            </a:r>
            <a:r>
              <a:rPr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участниками;</a:t>
            </a:r>
            <a:endParaRPr dirty="0">
              <a:latin typeface="Times New Roman"/>
              <a:cs typeface="Times New Roman"/>
            </a:endParaRPr>
          </a:p>
          <a:p>
            <a:pPr marL="223361" marR="6191" indent="-214313" algn="just">
              <a:buFont typeface="Times New Roman"/>
              <a:buChar char="-"/>
              <a:tabLst>
                <a:tab pos="224314" algn="l"/>
              </a:tabLst>
            </a:pP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фотографировать</a:t>
            </a:r>
            <a:r>
              <a:rPr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ЭМ</a:t>
            </a:r>
            <a:r>
              <a:rPr spc="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pc="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черновики,</a:t>
            </a:r>
            <a:r>
              <a:rPr spc="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переписывать</a:t>
            </a:r>
            <a:r>
              <a:rPr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задания</a:t>
            </a:r>
            <a:r>
              <a:rPr spc="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ЭМ,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том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числе</a:t>
            </a:r>
            <a:r>
              <a:rPr spc="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оставлять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письменные 	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заметки</a:t>
            </a:r>
            <a:r>
              <a:rPr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теле.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838200"/>
            <a:ext cx="891082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стационарными и переносными металлоискателями, средствами видеонаблюдения;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2193" y="6267094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888888"/>
                </a:solidFill>
                <a:latin typeface="Calibri"/>
                <a:cs typeface="Calibri"/>
                <a:hlinkClick r:id="rId2"/>
              </a:rPr>
              <a:t>33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2275332"/>
            <a:ext cx="6338315" cy="41559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5332" y="3717035"/>
            <a:ext cx="2823971" cy="25328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0" y="5920740"/>
            <a:ext cx="1524000" cy="658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28293" y="1945858"/>
            <a:ext cx="8666354" cy="303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 marR="5080">
              <a:lnSpc>
                <a:spcPts val="3840"/>
              </a:lnSpc>
              <a:spcBef>
                <a:spcPts val="665"/>
              </a:spcBef>
              <a:buClr>
                <a:srgbClr val="FF3300"/>
              </a:buClr>
              <a:buSzPct val="117187"/>
              <a:buFont typeface="Wingdings" panose="05000000000000000000" pitchFamily="2" charset="2"/>
              <a:buChar char="Ø"/>
              <a:tabLst>
                <a:tab pos="78613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Основной государственный </a:t>
            </a:r>
            <a:r>
              <a:rPr lang="ru-RU"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экзамен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ОГЭ</a:t>
            </a:r>
            <a:endParaRPr lang="ru-RU"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2075" marR="1017905" indent="895350">
              <a:lnSpc>
                <a:spcPct val="100000"/>
              </a:lnSpc>
            </a:pPr>
            <a:r>
              <a:rPr lang="ru-RU" sz="3200" dirty="0">
                <a:latin typeface="Times New Roman"/>
                <a:cs typeface="Times New Roman"/>
              </a:rPr>
              <a:t>Проводится с </a:t>
            </a:r>
            <a:r>
              <a:rPr lang="ru-RU" sz="3200" spc="-5" dirty="0">
                <a:latin typeface="Times New Roman"/>
                <a:cs typeface="Times New Roman"/>
              </a:rPr>
              <a:t>использованием </a:t>
            </a:r>
            <a:r>
              <a:rPr lang="ru-RU" sz="3200" dirty="0">
                <a:latin typeface="Times New Roman"/>
                <a:cs typeface="Times New Roman"/>
              </a:rPr>
              <a:t> экзаменационных материалов, представляющих</a:t>
            </a:r>
            <a:r>
              <a:rPr lang="ru-RU" sz="3200" spc="-65" dirty="0">
                <a:latin typeface="Times New Roman"/>
                <a:cs typeface="Times New Roman"/>
              </a:rPr>
              <a:t> </a:t>
            </a:r>
            <a:r>
              <a:rPr lang="ru-RU" sz="3200" spc="5" dirty="0">
                <a:latin typeface="Times New Roman"/>
                <a:cs typeface="Times New Roman"/>
              </a:rPr>
              <a:t>собой</a:t>
            </a:r>
            <a:r>
              <a:rPr lang="ru-RU" sz="3200" spc="-6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комплексы </a:t>
            </a:r>
            <a:r>
              <a:rPr lang="ru-RU" sz="3200" spc="-5" dirty="0">
                <a:latin typeface="Times New Roman"/>
                <a:cs typeface="Times New Roman"/>
              </a:rPr>
              <a:t>заданий</a:t>
            </a:r>
            <a:r>
              <a:rPr lang="ru-RU" sz="3200" spc="-4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стандартизированной</a:t>
            </a:r>
            <a:r>
              <a:rPr lang="ru-RU" sz="3200" spc="-6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формы </a:t>
            </a:r>
            <a:r>
              <a:rPr lang="ru-RU" sz="3200" spc="-78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(контрольных</a:t>
            </a:r>
            <a:r>
              <a:rPr lang="ru-RU" sz="3200" spc="-55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измерительных материалов</a:t>
            </a:r>
            <a:r>
              <a:rPr lang="ru-RU" sz="3200" spc="-5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-КИМ)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7147" y="5058155"/>
            <a:ext cx="2857500" cy="16474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79535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AC30727-5375-4B09-BF2A-F4A9EF58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93" y="591325"/>
            <a:ext cx="8252205" cy="99391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36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36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3600" spc="-7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lang="ru-RU" sz="36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6810" y="544195"/>
            <a:ext cx="7611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36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sz="36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ЗАПРЕЩАЮТСЯ: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600" y="1905000"/>
            <a:ext cx="5181600" cy="45762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har char="•"/>
              <a:tabLst>
                <a:tab pos="332105" algn="l"/>
                <a:tab pos="332740" algn="l"/>
              </a:tabLst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</a:t>
            </a:r>
          </a:p>
          <a:p>
            <a:pPr marL="332740" indent="-320040">
              <a:lnSpc>
                <a:spcPct val="100000"/>
              </a:lnSpc>
              <a:buChar char="•"/>
              <a:tabLst>
                <a:tab pos="332105" algn="l"/>
                <a:tab pos="332740" algn="l"/>
              </a:tabLst>
            </a:pP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Вставания</a:t>
            </a:r>
            <a:r>
              <a:rPr sz="24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740" indent="-320040">
              <a:lnSpc>
                <a:spcPct val="100000"/>
              </a:lnSpc>
              <a:buChar char="•"/>
              <a:tabLst>
                <a:tab pos="332105" algn="l"/>
                <a:tab pos="332740" algn="l"/>
              </a:tabLst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Пересаживания</a:t>
            </a:r>
          </a:p>
          <a:p>
            <a:pPr marL="332105" marR="622935" indent="-320040">
              <a:lnSpc>
                <a:spcPct val="80000"/>
              </a:lnSpc>
              <a:spcBef>
                <a:spcPts val="480"/>
              </a:spcBef>
              <a:buChar char="•"/>
              <a:tabLst>
                <a:tab pos="332105" algn="l"/>
                <a:tab pos="332740" algn="l"/>
              </a:tabLst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</a:t>
            </a:r>
            <a:r>
              <a:rPr sz="2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любыми</a:t>
            </a:r>
            <a:r>
              <a:rPr sz="2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</a:t>
            </a:r>
            <a:r>
              <a:rPr sz="24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434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</a:t>
            </a:r>
          </a:p>
          <a:p>
            <a:pPr marL="332105" marR="393700" indent="-320040">
              <a:lnSpc>
                <a:spcPct val="80100"/>
              </a:lnSpc>
              <a:spcBef>
                <a:spcPts val="475"/>
              </a:spcBef>
              <a:buChar char="•"/>
              <a:tabLst>
                <a:tab pos="332105" algn="l"/>
                <a:tab pos="332740" algn="l"/>
              </a:tabLst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мобильными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телефонами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иными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sz="2400" spc="-4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любыми</a:t>
            </a:r>
            <a:r>
              <a:rPr sz="2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</a:t>
            </a:r>
          </a:p>
          <a:p>
            <a:pPr marL="332105">
              <a:lnSpc>
                <a:spcPts val="1920"/>
              </a:lnSpc>
            </a:pP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вычислительными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устройствами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105" marR="428625" indent="-320040">
              <a:lnSpc>
                <a:spcPct val="80000"/>
              </a:lnSpc>
              <a:spcBef>
                <a:spcPts val="480"/>
              </a:spcBef>
              <a:buChar char="•"/>
              <a:tabLst>
                <a:tab pos="332105" algn="l"/>
                <a:tab pos="332740" algn="l"/>
              </a:tabLst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справочными </a:t>
            </a:r>
            <a:r>
              <a:rPr sz="2400" spc="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кроме тех, которые </a:t>
            </a:r>
            <a:r>
              <a:rPr sz="2400" spc="-4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</a:t>
            </a:r>
            <a:r>
              <a:rPr sz="2400" spc="4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</a:p>
          <a:p>
            <a:pPr marL="332105" marR="5080" indent="-320040">
              <a:lnSpc>
                <a:spcPct val="80000"/>
              </a:lnSpc>
              <a:spcBef>
                <a:spcPts val="480"/>
              </a:spcBef>
              <a:buChar char="•"/>
              <a:tabLst>
                <a:tab pos="332105" algn="l"/>
                <a:tab pos="332740" algn="l"/>
              </a:tabLst>
            </a:pP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sz="24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sz="2400" spc="-4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6255"/>
            <a:ext cx="3410711" cy="3182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2193" y="6267094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1327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905381"/>
            <a:ext cx="3752468" cy="34941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00882" y="1896084"/>
            <a:ext cx="5084444" cy="1394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529114">
              <a:spcBef>
                <a:spcPts val="75"/>
              </a:spcBef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Лица,</a:t>
            </a:r>
            <a:r>
              <a:rPr b="1" spc="-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допустившие</a:t>
            </a:r>
            <a:r>
              <a:rPr b="1" spc="-5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нарушение</a:t>
            </a:r>
            <a:r>
              <a:rPr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требований, удаляются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b="1" spc="-4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ППЭ</a:t>
            </a:r>
            <a:r>
              <a:rPr b="1" spc="-6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(п.64)</a:t>
            </a:r>
            <a:endParaRPr dirty="0">
              <a:latin typeface="Times New Roman"/>
              <a:cs typeface="Times New Roman"/>
            </a:endParaRPr>
          </a:p>
          <a:p>
            <a:pPr marL="9525"/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Их</a:t>
            </a:r>
            <a:r>
              <a:rPr b="1" spc="-5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результаты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аннулируются</a:t>
            </a:r>
            <a:r>
              <a:rPr b="1" spc="-1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(п.</a:t>
            </a:r>
            <a:r>
              <a:rPr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9" dirty="0">
                <a:solidFill>
                  <a:srgbClr val="C00000"/>
                </a:solidFill>
                <a:latin typeface="Times New Roman"/>
                <a:cs typeface="Times New Roman"/>
              </a:rPr>
              <a:t>78)</a:t>
            </a:r>
            <a:endParaRPr dirty="0">
              <a:latin typeface="Times New Roman"/>
              <a:cs typeface="Times New Roman"/>
            </a:endParaRPr>
          </a:p>
          <a:p>
            <a:pPr marL="9525" marR="3810"/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Повторный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допуск</a:t>
            </a:r>
            <a:r>
              <a:rPr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ранее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b="1" spc="-4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сентября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текущего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года</a:t>
            </a:r>
            <a:r>
              <a:rPr b="1" spc="-6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(п.</a:t>
            </a:r>
            <a:r>
              <a:rPr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9" dirty="0">
                <a:solidFill>
                  <a:srgbClr val="C00000"/>
                </a:solidFill>
                <a:latin typeface="Times New Roman"/>
                <a:cs typeface="Times New Roman"/>
              </a:rPr>
              <a:t>81)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47706" y="3371850"/>
            <a:ext cx="5344001" cy="2291715"/>
            <a:chOff x="4996941" y="3352800"/>
            <a:chExt cx="7125334" cy="3055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3352800"/>
              <a:ext cx="7118604" cy="30556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03291" y="3569208"/>
              <a:ext cx="292735" cy="317500"/>
            </a:xfrm>
            <a:custGeom>
              <a:avLst/>
              <a:gdLst/>
              <a:ahLst/>
              <a:cxnLst/>
              <a:rect l="l" t="t" r="r" b="b"/>
              <a:pathLst>
                <a:path w="292735" h="317500">
                  <a:moveTo>
                    <a:pt x="0" y="316991"/>
                  </a:moveTo>
                  <a:lnTo>
                    <a:pt x="292608" y="316991"/>
                  </a:lnTo>
                  <a:lnTo>
                    <a:pt x="292608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5899" y="3569208"/>
              <a:ext cx="277495" cy="317500"/>
            </a:xfrm>
            <a:custGeom>
              <a:avLst/>
              <a:gdLst/>
              <a:ahLst/>
              <a:cxnLst/>
              <a:rect l="l" t="t" r="r" b="b"/>
              <a:pathLst>
                <a:path w="277495" h="317500">
                  <a:moveTo>
                    <a:pt x="277367" y="0"/>
                  </a:moveTo>
                  <a:lnTo>
                    <a:pt x="0" y="0"/>
                  </a:lnTo>
                  <a:lnTo>
                    <a:pt x="0" y="316991"/>
                  </a:lnTo>
                  <a:lnTo>
                    <a:pt x="277367" y="316991"/>
                  </a:lnTo>
                  <a:lnTo>
                    <a:pt x="27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5899" y="3569208"/>
              <a:ext cx="277495" cy="317500"/>
            </a:xfrm>
            <a:custGeom>
              <a:avLst/>
              <a:gdLst/>
              <a:ahLst/>
              <a:cxnLst/>
              <a:rect l="l" t="t" r="r" b="b"/>
              <a:pathLst>
                <a:path w="277495" h="317500">
                  <a:moveTo>
                    <a:pt x="0" y="316991"/>
                  </a:moveTo>
                  <a:lnTo>
                    <a:pt x="277367" y="316991"/>
                  </a:lnTo>
                  <a:lnTo>
                    <a:pt x="277367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0856" y="3276980"/>
            <a:ext cx="2221991" cy="24323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8531" y="1994154"/>
            <a:ext cx="8380095" cy="311607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lnSpc>
                <a:spcPct val="99800"/>
              </a:lnSpc>
              <a:spcBef>
                <a:spcPts val="79"/>
              </a:spcBef>
            </a:pP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Наличие</a:t>
            </a:r>
            <a:r>
              <a:rPr b="1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1F3863"/>
                </a:solidFill>
                <a:latin typeface="Times New Roman"/>
                <a:cs typeface="Times New Roman"/>
              </a:rPr>
              <a:t>smart-</a:t>
            </a:r>
            <a:r>
              <a:rPr b="1" dirty="0">
                <a:solidFill>
                  <a:srgbClr val="1F3863"/>
                </a:solidFill>
                <a:latin typeface="Times New Roman"/>
                <a:cs typeface="Times New Roman"/>
              </a:rPr>
              <a:t>часов</a:t>
            </a:r>
            <a:r>
              <a:rPr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у</a:t>
            </a:r>
            <a:r>
              <a:rPr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участников</a:t>
            </a:r>
            <a:r>
              <a:rPr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запрещено</a:t>
            </a:r>
            <a:r>
              <a:rPr b="1" u="sng" spc="-2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ППЭ,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так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как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соответствии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1F3863"/>
                </a:solidFill>
                <a:latin typeface="Times New Roman"/>
                <a:cs typeface="Times New Roman"/>
              </a:rPr>
              <a:t>п.63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Порядка</a:t>
            </a:r>
            <a:r>
              <a:rPr spc="2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проведения</a:t>
            </a:r>
            <a:r>
              <a:rPr spc="27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ГИА-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9,</a:t>
            </a:r>
            <a:r>
              <a:rPr spc="26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утвержденного</a:t>
            </a:r>
            <a:r>
              <a:rPr spc="28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приказом</a:t>
            </a:r>
            <a:r>
              <a:rPr spc="27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Министерства</a:t>
            </a:r>
            <a:r>
              <a:rPr spc="25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просвещения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РФ</a:t>
            </a:r>
            <a:r>
              <a:rPr spc="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pc="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Федеральной</a:t>
            </a:r>
            <a:r>
              <a:rPr spc="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службы</a:t>
            </a:r>
            <a:r>
              <a:rPr spc="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spc="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надзору</a:t>
            </a:r>
            <a:r>
              <a:rPr spc="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сфере</a:t>
            </a:r>
            <a:r>
              <a:rPr spc="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образования</a:t>
            </a:r>
            <a:r>
              <a:rPr spc="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pc="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науки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от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04.04.2023</a:t>
            </a:r>
            <a:r>
              <a:rPr spc="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38" dirty="0">
                <a:solidFill>
                  <a:srgbClr val="1F3863"/>
                </a:solidFill>
                <a:latin typeface="Times New Roman"/>
                <a:cs typeface="Times New Roman"/>
              </a:rPr>
              <a:t>№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232/551</a:t>
            </a:r>
            <a:r>
              <a:rPr spc="-5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участникам</a:t>
            </a:r>
            <a:r>
              <a:rPr spc="-5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1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запрещено</a:t>
            </a:r>
            <a:r>
              <a:rPr sz="2100" b="1" spc="-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иметь</a:t>
            </a:r>
            <a:r>
              <a:rPr sz="2100"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sz="2100"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себе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  <a:p>
            <a:pPr marL="828199" indent="-132874">
              <a:spcBef>
                <a:spcPts val="11"/>
              </a:spcBef>
              <a:buChar char="-"/>
              <a:tabLst>
                <a:tab pos="828199" algn="l"/>
              </a:tabLst>
            </a:pP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средства</a:t>
            </a:r>
            <a:r>
              <a:rPr spc="-10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связи;</a:t>
            </a:r>
            <a:endParaRPr>
              <a:latin typeface="Times New Roman"/>
              <a:cs typeface="Times New Roman"/>
            </a:endParaRPr>
          </a:p>
          <a:p>
            <a:pPr marL="828199" indent="-132874">
              <a:spcBef>
                <a:spcPts val="4"/>
              </a:spcBef>
              <a:buChar char="-"/>
              <a:tabLst>
                <a:tab pos="828199" algn="l"/>
              </a:tabLst>
            </a:pPr>
            <a:r>
              <a:rPr spc="-15" dirty="0">
                <a:solidFill>
                  <a:srgbClr val="1F3863"/>
                </a:solidFill>
                <a:latin typeface="Times New Roman"/>
                <a:cs typeface="Times New Roman"/>
              </a:rPr>
              <a:t>электронно-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вычислительную</a:t>
            </a:r>
            <a:r>
              <a:rPr spc="-5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технику;</a:t>
            </a:r>
            <a:endParaRPr>
              <a:latin typeface="Times New Roman"/>
              <a:cs typeface="Times New Roman"/>
            </a:endParaRPr>
          </a:p>
          <a:p>
            <a:pPr marL="828199" indent="-132874">
              <a:buChar char="-"/>
              <a:tabLst>
                <a:tab pos="828199" algn="l"/>
              </a:tabLst>
            </a:pPr>
            <a:r>
              <a:rPr spc="-19" dirty="0">
                <a:solidFill>
                  <a:srgbClr val="1F3863"/>
                </a:solidFill>
                <a:latin typeface="Times New Roman"/>
                <a:cs typeface="Times New Roman"/>
              </a:rPr>
              <a:t>фото-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pc="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- </a:t>
            </a:r>
            <a:r>
              <a:rPr spc="-41" dirty="0">
                <a:solidFill>
                  <a:srgbClr val="1F3863"/>
                </a:solidFill>
                <a:latin typeface="Times New Roman"/>
                <a:cs typeface="Times New Roman"/>
              </a:rPr>
              <a:t>аудио-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pc="-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-</a:t>
            </a:r>
            <a:r>
              <a:rPr spc="1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видеоаппаратуру;</a:t>
            </a:r>
            <a:endParaRPr>
              <a:latin typeface="Times New Roman"/>
              <a:cs typeface="Times New Roman"/>
            </a:endParaRPr>
          </a:p>
          <a:p>
            <a:pPr marL="828199" indent="-132874">
              <a:buChar char="-"/>
              <a:tabLst>
                <a:tab pos="828199" algn="l"/>
              </a:tabLst>
            </a:pP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справочные</a:t>
            </a:r>
            <a:r>
              <a:rPr spc="-7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1F3863"/>
                </a:solidFill>
                <a:latin typeface="Times New Roman"/>
                <a:cs typeface="Times New Roman"/>
              </a:rPr>
              <a:t>материалы,</a:t>
            </a:r>
            <a:endParaRPr>
              <a:latin typeface="Times New Roman"/>
              <a:cs typeface="Times New Roman"/>
            </a:endParaRPr>
          </a:p>
          <a:p>
            <a:pPr marL="828199" indent="-132874">
              <a:buChar char="-"/>
              <a:tabLst>
                <a:tab pos="828199" algn="l"/>
              </a:tabLst>
            </a:pP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письменные</a:t>
            </a:r>
            <a:r>
              <a:rPr spc="-6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3863"/>
                </a:solidFill>
                <a:latin typeface="Times New Roman"/>
                <a:cs typeface="Times New Roman"/>
              </a:rPr>
              <a:t>заметки</a:t>
            </a:r>
            <a:r>
              <a:rPr spc="-6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pc="-38" dirty="0">
                <a:solidFill>
                  <a:srgbClr val="1F3863"/>
                </a:solidFill>
                <a:latin typeface="Times New Roman"/>
                <a:cs typeface="Times New Roman"/>
              </a:rPr>
              <a:t>…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90"/>
              </a:spcBef>
            </a:pPr>
            <a:endParaRPr>
              <a:latin typeface="Times New Roman"/>
              <a:cs typeface="Times New Roman"/>
            </a:endParaRPr>
          </a:p>
          <a:p>
            <a:pPr marL="9525" algn="just"/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иные</a:t>
            </a:r>
            <a:r>
              <a:rPr b="1" spc="-4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средства</a:t>
            </a:r>
            <a:r>
              <a:rPr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хранения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передачи</a:t>
            </a:r>
            <a:r>
              <a:rPr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информации.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0659" y="5677129"/>
            <a:ext cx="1357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19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27" y="284359"/>
            <a:ext cx="4006215" cy="2232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2164" y="914400"/>
            <a:ext cx="3166110" cy="6640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3025" y="4114800"/>
            <a:ext cx="3799332" cy="2285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19993" y="1809968"/>
            <a:ext cx="4411028" cy="1560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2874" marR="123349" algn="ctr">
              <a:spcBef>
                <a:spcPts val="75"/>
              </a:spcBef>
            </a:pPr>
            <a:r>
              <a:rPr sz="1600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оборудуются</a:t>
            </a:r>
            <a:r>
              <a:rPr sz="1600" spc="-3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sz="16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позволяющими</a:t>
            </a:r>
            <a:r>
              <a:rPr sz="1600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r>
              <a:rPr sz="1600" spc="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</a:t>
            </a:r>
            <a:r>
              <a:rPr sz="1600" spc="-1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трансляцию проведения</a:t>
            </a:r>
            <a:r>
              <a:rPr sz="1600" spc="-3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r>
              <a:rPr sz="1600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sz="1600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"Интернет"</a:t>
            </a:r>
            <a:r>
              <a:rPr sz="1600" spc="4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3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</a:t>
            </a:r>
            <a:r>
              <a:rPr lang="ru-RU"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sz="1600" spc="-26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u="sng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законодательства</a:t>
            </a:r>
            <a:r>
              <a:rPr sz="1600" spc="-8" dirty="0">
                <a:solidFill>
                  <a:srgbClr val="0462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600" spc="-23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1600" spc="-1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4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sz="1600" spc="-4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1600" spc="-49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027" y="3429000"/>
            <a:ext cx="4881563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27159">
              <a:spcBef>
                <a:spcPts val="75"/>
              </a:spcBef>
            </a:pP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Срок</a:t>
            </a:r>
            <a:r>
              <a:rPr sz="1600" b="1" u="sng" spc="-1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хранения</a:t>
            </a:r>
            <a:r>
              <a:rPr sz="1600" b="1" u="sng" spc="-1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видеозаписей</a:t>
            </a:r>
            <a:r>
              <a:rPr sz="16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экзаменов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1600" b="1" u="sng" spc="-1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sz="1600" b="1" u="sng" spc="-2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600" b="1" u="sng" spc="-2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марта</a:t>
            </a:r>
            <a:r>
              <a:rPr sz="1600" b="1" u="sng" spc="-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года,</a:t>
            </a:r>
            <a:r>
              <a:rPr sz="16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следующего</a:t>
            </a:r>
            <a:r>
              <a:rPr sz="1600" spc="-6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за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годом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экзаменов.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До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наступления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указанной</a:t>
            </a:r>
            <a:r>
              <a:rPr sz="1600" spc="-6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даты</a:t>
            </a:r>
            <a:r>
              <a:rPr sz="1600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материалы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видеозаписи</a:t>
            </a:r>
            <a:r>
              <a:rPr sz="1600" b="1" spc="-2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экзаменов</a:t>
            </a:r>
            <a:r>
              <a:rPr sz="1600"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могут</a:t>
            </a:r>
            <a:r>
              <a:rPr sz="1600" b="1" spc="-4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imes New Roman"/>
                <a:cs typeface="Times New Roman"/>
              </a:rPr>
              <a:t>быть</a:t>
            </a:r>
            <a:r>
              <a:rPr lang="ru-RU"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 err="1">
                <a:solidFill>
                  <a:srgbClr val="C00000"/>
                </a:solidFill>
                <a:latin typeface="Times New Roman"/>
                <a:cs typeface="Times New Roman"/>
              </a:rPr>
              <a:t>использованы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Рособрнадзором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z="1600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ОИВ</a:t>
            </a:r>
            <a:r>
              <a:rPr sz="1600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1F3863"/>
                </a:solidFill>
                <a:latin typeface="Times New Roman"/>
                <a:cs typeface="Times New Roman"/>
              </a:rPr>
              <a:t>органом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 err="1">
                <a:solidFill>
                  <a:srgbClr val="1F3863"/>
                </a:solidFill>
                <a:latin typeface="Times New Roman"/>
                <a:cs typeface="Times New Roman"/>
              </a:rPr>
              <a:t>исполнительной</a:t>
            </a:r>
            <a:r>
              <a:rPr lang="ru-RU"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1F3863"/>
                </a:solidFill>
                <a:latin typeface="Times New Roman"/>
                <a:cs typeface="Times New Roman"/>
              </a:rPr>
              <a:t>власти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субъекта</a:t>
            </a:r>
            <a:r>
              <a:rPr sz="1600" spc="-6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Российской</a:t>
            </a:r>
            <a:r>
              <a:rPr sz="16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Федерации,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 err="1">
                <a:solidFill>
                  <a:srgbClr val="1F3863"/>
                </a:solidFill>
                <a:latin typeface="Times New Roman"/>
                <a:cs typeface="Times New Roman"/>
              </a:rPr>
              <a:t>осуществляющим</a:t>
            </a:r>
            <a:r>
              <a:rPr lang="ru-RU"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1F3863"/>
                </a:solidFill>
                <a:latin typeface="Times New Roman"/>
                <a:cs typeface="Times New Roman"/>
              </a:rPr>
              <a:t>переданные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полномочия</a:t>
            </a:r>
            <a:r>
              <a:rPr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Российской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Федерации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сфере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образования,</a:t>
            </a:r>
            <a:r>
              <a:rPr sz="1600" spc="-5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600" b="1" u="sng" spc="-4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целью</a:t>
            </a:r>
            <a:r>
              <a:rPr sz="1600" b="1" u="sng" spc="-4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выявления</a:t>
            </a:r>
            <a:r>
              <a:rPr sz="1600" b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фактов</a:t>
            </a:r>
            <a:r>
              <a:rPr sz="1600" b="1" u="sng" spc="-2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нарушения</a:t>
            </a:r>
            <a:r>
              <a:rPr sz="1600" b="1" u="sng" spc="-3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Порядка.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791168"/>
            <a:ext cx="51130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 ОГЭ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981200"/>
            <a:ext cx="8305799" cy="40509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Font typeface="Times New Roman"/>
              <a:buChar char="•"/>
              <a:tabLst>
                <a:tab pos="354965" algn="l"/>
                <a:tab pos="355600" algn="l"/>
                <a:tab pos="2778760" algn="l"/>
              </a:tabLst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нарушении правил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отказе в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их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соблюдении	организаторы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совместно </a:t>
            </a:r>
            <a:r>
              <a:rPr sz="3200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sz="3200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уполномоченным</a:t>
            </a:r>
            <a:r>
              <a:rPr sz="3200" spc="-5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представителем</a:t>
            </a:r>
            <a:r>
              <a:rPr sz="3200" spc="-5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ГЭК </a:t>
            </a:r>
            <a:r>
              <a:rPr sz="3200" spc="-78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вправе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удалить участника ОГЭ с </a:t>
            </a:r>
            <a:r>
              <a:rPr sz="32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экзамена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внесением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записи в </a:t>
            </a:r>
            <a:r>
              <a:rPr sz="32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протокол проведения экзамена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sz="32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аудитории с указанием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причины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удаления. На бланках и в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пропуске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проставляется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метка о факте </a:t>
            </a:r>
            <a:r>
              <a:rPr sz="32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удаления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экзамена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8305798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повторной сдачи ГИА-9 в текущем году не допускаются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1" y="1981200"/>
            <a:ext cx="8153400" cy="322870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Times New Roman"/>
              <a:buChar char="•"/>
              <a:tabLst>
                <a:tab pos="354965" algn="l"/>
                <a:tab pos="355600" algn="l"/>
                <a:tab pos="2778760" algn="l"/>
              </a:tabLs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Участники ГИА-9, не явившиеся на экзамен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без уважительной причины;</a:t>
            </a:r>
          </a:p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Times New Roman"/>
              <a:buChar char="•"/>
              <a:tabLst>
                <a:tab pos="354965" algn="l"/>
                <a:tab pos="355600" algn="l"/>
                <a:tab pos="2778760" algn="l"/>
              </a:tabLs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Участники ГИА-9 результаты которых были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отменены ГЭК в связи с выявлением фактов нарушения участником установленного порядка проведения ГИА-9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51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610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sz="2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</a:t>
            </a:r>
            <a:r>
              <a:rPr sz="2800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z="28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sz="2800" spc="-5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sz="28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sz="28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800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650" y="2590800"/>
            <a:ext cx="8080375" cy="33191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5080" indent="-343535">
              <a:lnSpc>
                <a:spcPts val="6480"/>
              </a:lnSpc>
              <a:spcBef>
                <a:spcPts val="680"/>
              </a:spcBef>
              <a:buClr>
                <a:srgbClr val="FF3300"/>
              </a:buClr>
              <a:buSzPct val="116666"/>
              <a:buFont typeface="Wingdings"/>
              <a:buChar char=""/>
              <a:tabLst>
                <a:tab pos="502920" algn="l"/>
              </a:tabLst>
            </a:pPr>
            <a:r>
              <a:rPr sz="3600" spc="-5" dirty="0">
                <a:latin typeface="Times New Roman"/>
                <a:cs typeface="Times New Roman"/>
              </a:rPr>
              <a:t>Проверка экзаменационных </a:t>
            </a:r>
            <a:r>
              <a:rPr sz="3600" dirty="0">
                <a:latin typeface="Times New Roman"/>
                <a:cs typeface="Times New Roman"/>
              </a:rPr>
              <a:t>работ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участников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ОГЭ</a:t>
            </a:r>
            <a:r>
              <a:rPr sz="3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будет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осуществляться</a:t>
            </a:r>
          </a:p>
          <a:p>
            <a:pPr marL="355600" marR="282575">
              <a:lnSpc>
                <a:spcPts val="6480"/>
              </a:lnSpc>
              <a:tabLst>
                <a:tab pos="4895850" algn="l"/>
              </a:tabLst>
            </a:pPr>
            <a:r>
              <a:rPr sz="3600" spc="-5" dirty="0">
                <a:latin typeface="Times New Roman"/>
                <a:cs typeface="Times New Roman"/>
              </a:rPr>
              <a:t>экспертами предметных </a:t>
            </a:r>
            <a:r>
              <a:rPr sz="3600" dirty="0">
                <a:latin typeface="Times New Roman"/>
                <a:cs typeface="Times New Roman"/>
              </a:rPr>
              <a:t>комиссий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централизованно (</a:t>
            </a:r>
            <a:r>
              <a:rPr sz="3600" spc="-5" dirty="0" err="1">
                <a:latin typeface="Times New Roman"/>
                <a:cs typeface="Times New Roman"/>
              </a:rPr>
              <a:t>по</a:t>
            </a:r>
            <a:r>
              <a:rPr lang="ru-RU" sz="3600" spc="-5" dirty="0">
                <a:latin typeface="Times New Roman"/>
                <a:cs typeface="Times New Roman"/>
              </a:rPr>
              <a:t> </a:t>
            </a:r>
            <a:r>
              <a:rPr sz="3600" spc="-5" dirty="0" err="1">
                <a:latin typeface="Times New Roman"/>
                <a:cs typeface="Times New Roman"/>
              </a:rPr>
              <a:t>аналогии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ЕГЭ)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6439" y="1953766"/>
            <a:ext cx="7541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Результаты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36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итоговой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9899" y="2527806"/>
            <a:ext cx="717740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аттестации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признаются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удовлетворительными</a:t>
            </a:r>
            <a:r>
              <a:rPr sz="36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случае,</a:t>
            </a:r>
          </a:p>
          <a:p>
            <a:pPr marL="12700" marR="508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если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обучающийся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по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обязательным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учебным</a:t>
            </a:r>
            <a:r>
              <a:rPr sz="3600" spc="-5" dirty="0">
                <a:latin typeface="Times New Roman"/>
                <a:cs typeface="Times New Roman"/>
              </a:rPr>
              <a:t> предметам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набрал</a:t>
            </a:r>
            <a:endParaRPr sz="3600" dirty="0">
              <a:latin typeface="Times New Roman"/>
              <a:cs typeface="Times New Roman"/>
            </a:endParaRPr>
          </a:p>
          <a:p>
            <a:pPr marL="12700" marR="1741805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количество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баллов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не</a:t>
            </a:r>
            <a:r>
              <a:rPr sz="36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ниже </a:t>
            </a:r>
            <a:r>
              <a:rPr sz="3600" b="1" spc="-88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минимального.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5912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44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" y="2209800"/>
            <a:ext cx="8686800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66469" indent="355600" algn="just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Залогом</a:t>
            </a:r>
            <a:r>
              <a:rPr sz="32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успешной</a:t>
            </a:r>
            <a:r>
              <a:rPr sz="3200" spc="-5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сдачи</a:t>
            </a:r>
            <a:r>
              <a:rPr sz="32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экзамена </a:t>
            </a:r>
            <a:r>
              <a:rPr sz="3200" spc="-7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является</a:t>
            </a:r>
            <a:r>
              <a:rPr sz="32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663300"/>
                </a:solidFill>
                <a:latin typeface="Times New Roman"/>
                <a:cs typeface="Times New Roman"/>
              </a:rPr>
              <a:t>качественное</a:t>
            </a:r>
            <a:r>
              <a:rPr sz="32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663300"/>
                </a:solidFill>
                <a:latin typeface="Times New Roman"/>
                <a:cs typeface="Times New Roman"/>
              </a:rPr>
              <a:t>освоение</a:t>
            </a:r>
            <a:r>
              <a:rPr lang="ru-RU" sz="32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663300"/>
                </a:solidFill>
                <a:latin typeface="Times New Roman"/>
                <a:cs typeface="Times New Roman"/>
              </a:rPr>
              <a:t>школьной</a:t>
            </a:r>
            <a:r>
              <a:rPr sz="3200" spc="-6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программы,</a:t>
            </a:r>
            <a:r>
              <a:rPr sz="3200" spc="-6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повторение</a:t>
            </a:r>
            <a:r>
              <a:rPr sz="3200" spc="-6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и </a:t>
            </a:r>
            <a:r>
              <a:rPr sz="3200" spc="-7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систематизация</a:t>
            </a:r>
            <a:r>
              <a:rPr sz="32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изученных</a:t>
            </a:r>
            <a:r>
              <a:rPr sz="3200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 err="1">
                <a:solidFill>
                  <a:srgbClr val="663300"/>
                </a:solidFill>
                <a:latin typeface="Times New Roman"/>
                <a:cs typeface="Times New Roman"/>
              </a:rPr>
              <a:t>тем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 err="1">
                <a:solidFill>
                  <a:srgbClr val="663300"/>
                </a:solidFill>
                <a:latin typeface="Times New Roman"/>
                <a:cs typeface="Times New Roman"/>
              </a:rPr>
              <a:t>по</a:t>
            </a:r>
            <a:r>
              <a:rPr lang="ru-RU"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663300"/>
                </a:solidFill>
                <a:latin typeface="Times New Roman"/>
                <a:cs typeface="Times New Roman"/>
              </a:rPr>
              <a:t>предметам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, 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развитие различных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умений </a:t>
            </a:r>
            <a:r>
              <a:rPr sz="3200" spc="-7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(читать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и анализировать содержание </a:t>
            </a:r>
            <a:r>
              <a:rPr sz="32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текста,</a:t>
            </a:r>
            <a:r>
              <a:rPr sz="32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решать</a:t>
            </a:r>
            <a:r>
              <a:rPr sz="32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задачи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 и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т.п.).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56" y="792778"/>
            <a:ext cx="4799743" cy="566693"/>
          </a:xfrm>
          <a:prstGeom prst="rect">
            <a:avLst/>
          </a:prstGeom>
        </p:spPr>
        <p:txBody>
          <a:bodyPr vert="horz" wrap="square" lIns="0" tIns="7353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</a:t>
            </a:r>
            <a:endParaRPr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770" y="823182"/>
            <a:ext cx="1875662" cy="904113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D6BE8F4-D280-4562-BB48-C14F4F64E515}"/>
              </a:ext>
            </a:extLst>
          </p:cNvPr>
          <p:cNvSpPr txBox="1"/>
          <p:nvPr/>
        </p:nvSpPr>
        <p:spPr>
          <a:xfrm>
            <a:off x="533400" y="2309783"/>
            <a:ext cx="8169116" cy="31002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Государственная</a:t>
            </a:r>
            <a:r>
              <a:rPr sz="2000" b="1" spc="270" dirty="0">
                <a:solidFill>
                  <a:srgbClr val="C00000"/>
                </a:solidFill>
                <a:latin typeface="Times New Roman"/>
                <a:cs typeface="Times New Roman"/>
              </a:rPr>
              <a:t>  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(итоговая)</a:t>
            </a:r>
            <a:r>
              <a:rPr sz="2000" b="1" spc="278" dirty="0">
                <a:solidFill>
                  <a:srgbClr val="C00000"/>
                </a:solidFill>
                <a:latin typeface="Times New Roman"/>
                <a:cs typeface="Times New Roman"/>
              </a:rPr>
              <a:t>  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аттестация</a:t>
            </a:r>
            <a:r>
              <a:rPr sz="2000" b="1" spc="274" dirty="0">
                <a:solidFill>
                  <a:srgbClr val="C00000"/>
                </a:solidFill>
                <a:latin typeface="Times New Roman"/>
                <a:cs typeface="Times New Roman"/>
              </a:rPr>
              <a:t>  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обучающихся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b="1" spc="270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освоивших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0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2000" b="1" spc="1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</a:t>
            </a:r>
            <a:r>
              <a:rPr sz="20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20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2000" b="1" spc="11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проводится</a:t>
            </a:r>
            <a:r>
              <a:rPr sz="2000" b="1" spc="12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9" dirty="0">
                <a:solidFill>
                  <a:srgbClr val="C00000"/>
                </a:solidFill>
                <a:latin typeface="Times New Roman"/>
                <a:cs typeface="Times New Roman"/>
              </a:rPr>
              <a:t>для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выпускников</a:t>
            </a:r>
            <a:r>
              <a:rPr sz="2000" b="1" spc="-2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IX</a:t>
            </a:r>
            <a:r>
              <a:rPr sz="2000"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классов</a:t>
            </a:r>
            <a:r>
              <a:rPr sz="2000" b="1" spc="-5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49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является</a:t>
            </a:r>
            <a:r>
              <a:rPr sz="2000"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обязательной.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90"/>
              </a:spcBef>
            </a:pPr>
            <a:endParaRPr sz="2000">
              <a:latin typeface="Times New Roman"/>
              <a:cs typeface="Times New Roman"/>
            </a:endParaRPr>
          </a:p>
          <a:p>
            <a:pPr marL="9525" marR="3810" algn="just"/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Аттестация</a:t>
            </a:r>
            <a:r>
              <a:rPr sz="2000" b="1" spc="341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носит</a:t>
            </a:r>
            <a:r>
              <a:rPr sz="2000" b="1" spc="34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характер</a:t>
            </a:r>
            <a:r>
              <a:rPr sz="2000" b="1" spc="341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независимой</a:t>
            </a:r>
            <a:r>
              <a:rPr sz="2000" b="1" spc="341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«внешней»</a:t>
            </a:r>
            <a:r>
              <a:rPr sz="2000" b="1" spc="341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оценки</a:t>
            </a:r>
            <a:r>
              <a:rPr sz="2000" b="1" spc="341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качества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подготовки</a:t>
            </a:r>
            <a:r>
              <a:rPr sz="2000" b="1" spc="39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выпускников,</a:t>
            </a:r>
            <a:r>
              <a:rPr sz="2000" b="1" spc="40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40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использованием</a:t>
            </a:r>
            <a:r>
              <a:rPr sz="2000" b="1" spc="39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000" b="1" spc="39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стандартизированной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формы,</a:t>
            </a:r>
            <a:r>
              <a:rPr sz="2000" b="1" spc="30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выполнение</a:t>
            </a:r>
            <a:r>
              <a:rPr sz="2000" b="1" spc="311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которых</a:t>
            </a:r>
            <a:r>
              <a:rPr sz="2000" b="1" spc="307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позволяет</a:t>
            </a:r>
            <a:r>
              <a:rPr sz="2000" b="1" spc="3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установить</a:t>
            </a:r>
            <a:r>
              <a:rPr sz="2000" b="1" spc="307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уровень</a:t>
            </a:r>
            <a:r>
              <a:rPr sz="2000" b="1" spc="30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освоения федерального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000" b="1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стандарта</a:t>
            </a:r>
            <a:r>
              <a:rPr sz="2000" b="1" spc="-4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</a:t>
            </a:r>
            <a:r>
              <a:rPr sz="2000" b="1" spc="-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2000" b="1" spc="-7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образования.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6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5912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44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3A2D287-3C86-462C-87DD-92C8C3AC408B}"/>
              </a:ext>
            </a:extLst>
          </p:cNvPr>
          <p:cNvSpPr txBox="1"/>
          <p:nvPr/>
        </p:nvSpPr>
        <p:spPr>
          <a:xfrm>
            <a:off x="762000" y="2209800"/>
            <a:ext cx="8305800" cy="359136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770"/>
              </a:spcBef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sz="3200" b="1" spc="-5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решу</a:t>
            </a:r>
            <a:r>
              <a:rPr sz="3200" b="1" spc="-3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ОГЭ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sz="3200" b="1" u="heavy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фипи</a:t>
            </a:r>
            <a:r>
              <a:rPr sz="3200" b="1" u="heavy" spc="-1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200" b="1" u="heavy" spc="-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открытый</a:t>
            </a:r>
            <a:r>
              <a:rPr sz="3200" b="1" u="heavy" spc="-1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200" b="1" u="heavy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банк</a:t>
            </a:r>
            <a:r>
              <a:rPr sz="3200" b="1" u="heavy" spc="-1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200" b="1" u="heavy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заданий</a:t>
            </a:r>
            <a:r>
              <a:rPr lang="ru-RU" sz="3200" b="1" u="heavy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(</a:t>
            </a:r>
            <a:r>
              <a:rPr lang="en-US" sz="3200" b="1" u="heavy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www.fipi.ru</a:t>
            </a:r>
            <a:r>
              <a:rPr lang="ru-RU" sz="3200" b="1" u="heavy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)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sz="3200" b="1" u="heavy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сдам</a:t>
            </a:r>
            <a:r>
              <a:rPr sz="3200" b="1" u="heavy" spc="-5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200" b="1" u="heavy" spc="-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гиа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spcBef>
                <a:spcPts val="770"/>
              </a:spcBef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sz="32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sz="3200" b="1" spc="-4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уши</a:t>
            </a:r>
            <a:r>
              <a:rPr sz="3200" b="1" spc="-3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3200" b="1" spc="-2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ОГЭ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spcBef>
                <a:spcPts val="770"/>
              </a:spcBef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Капканы</a:t>
            </a:r>
            <a:r>
              <a:rPr sz="3200" b="1" spc="-1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ГИА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spcBef>
                <a:spcPts val="925"/>
              </a:spcBef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Могу</a:t>
            </a:r>
            <a:r>
              <a:rPr sz="3200" b="1" spc="-3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писать</a:t>
            </a:r>
            <a:r>
              <a:rPr sz="3200" b="1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(русский</a:t>
            </a:r>
            <a:r>
              <a:rPr sz="3200" b="1" spc="-2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язык)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3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826566"/>
            <a:ext cx="8229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 ПРЕДУПРЕЖДАЕТ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3A2D287-3C86-462C-87DD-92C8C3AC408B}"/>
              </a:ext>
            </a:extLst>
          </p:cNvPr>
          <p:cNvSpPr txBox="1"/>
          <p:nvPr/>
        </p:nvSpPr>
        <p:spPr>
          <a:xfrm>
            <a:off x="304800" y="1828800"/>
            <a:ext cx="8686800" cy="364009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55575" indent="292100" algn="just">
              <a:lnSpc>
                <a:spcPct val="100000"/>
              </a:lnSpc>
              <a:spcBef>
                <a:spcPts val="770"/>
              </a:spcBef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lang="ru-RU"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Участников ГИА - выпускников 9 классов, их родителей, учителей, что появившиеся в Интернете предложения купить доступ к «настоящим заданиям» до экзаменов – не более чем ежегодная рекламная акция недобросовестных сайтов-мошенников, которые пытаются воспользоваться слабой информированностью и невнимательностью некоторых Интернет-пользователей.</a:t>
            </a:r>
          </a:p>
          <a:p>
            <a:pPr marL="155575" indent="292100" algn="just">
              <a:lnSpc>
                <a:spcPct val="100000"/>
              </a:lnSpc>
              <a:spcBef>
                <a:spcPts val="770"/>
              </a:spcBef>
              <a:buSzPct val="96875"/>
              <a:buFont typeface="Times New Roman"/>
              <a:buChar char="•"/>
              <a:tabLst>
                <a:tab pos="156210" algn="l"/>
              </a:tabLst>
            </a:pPr>
            <a:r>
              <a:rPr lang="ru-RU"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Материалы открытого банка заданий ОГЭ находятся в свободном бесплатном доступе.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316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105" y="821802"/>
            <a:ext cx="8733790" cy="1504950"/>
            <a:chOff x="-8762" y="206120"/>
            <a:chExt cx="8733790" cy="1504950"/>
          </a:xfrm>
        </p:grpSpPr>
        <p:sp>
          <p:nvSpPr>
            <p:cNvPr id="3" name="object 3"/>
            <p:cNvSpPr/>
            <p:nvPr/>
          </p:nvSpPr>
          <p:spPr>
            <a:xfrm>
              <a:off x="762" y="215645"/>
              <a:ext cx="8714740" cy="1485900"/>
            </a:xfrm>
            <a:custGeom>
              <a:avLst/>
              <a:gdLst/>
              <a:ahLst/>
              <a:cxnLst/>
              <a:rect l="l" t="t" r="r" b="b"/>
              <a:pathLst>
                <a:path w="8714740" h="1485900">
                  <a:moveTo>
                    <a:pt x="8714232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8714232" y="1485900"/>
                  </a:lnTo>
                  <a:lnTo>
                    <a:pt x="8714232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215645"/>
              <a:ext cx="8714740" cy="1485900"/>
            </a:xfrm>
            <a:custGeom>
              <a:avLst/>
              <a:gdLst/>
              <a:ahLst/>
              <a:cxnLst/>
              <a:rect l="l" t="t" r="r" b="b"/>
              <a:pathLst>
                <a:path w="8714740" h="1485900">
                  <a:moveTo>
                    <a:pt x="0" y="1485900"/>
                  </a:moveTo>
                  <a:lnTo>
                    <a:pt x="8714232" y="1485900"/>
                  </a:lnTo>
                  <a:lnTo>
                    <a:pt x="8714232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4629" y="817357"/>
            <a:ext cx="85407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Приказ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Министерства</a:t>
            </a:r>
            <a:r>
              <a:rPr sz="16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просвещения</a:t>
            </a:r>
            <a:r>
              <a:rPr sz="16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Российской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Федерации</a:t>
            </a:r>
            <a:r>
              <a:rPr sz="16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от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05.10.2020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года</a:t>
            </a:r>
            <a:r>
              <a:rPr sz="16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№546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«Об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утверждении</a:t>
            </a:r>
            <a:r>
              <a:rPr sz="16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порядка</a:t>
            </a:r>
            <a:r>
              <a:rPr sz="16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заполнения,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учёта</a:t>
            </a:r>
            <a:r>
              <a:rPr sz="16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выдачи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аттестатов</a:t>
            </a:r>
            <a:r>
              <a:rPr sz="16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основном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среднем</a:t>
            </a:r>
            <a:r>
              <a:rPr sz="16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общем </a:t>
            </a:r>
            <a:r>
              <a:rPr sz="1600" b="1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образовании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их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дубликатов»</a:t>
            </a:r>
            <a:endParaRPr sz="16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743" y="1749069"/>
            <a:ext cx="8313636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203200" indent="-183515" algn="just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Итоговые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отметки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класс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русскому</a:t>
            </a:r>
            <a:r>
              <a:rPr sz="2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800" u="heavy" spc="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и двум учебным</a:t>
            </a:r>
            <a:r>
              <a:rPr sz="2800" u="heavy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 err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lang="ru-RU"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u="heavy" spc="-5" dirty="0" err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сдаваемым</a:t>
            </a:r>
            <a:r>
              <a:rPr sz="2800" u="heavy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по выбору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обучающегося,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определяются как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среднее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арифметическое</a:t>
            </a:r>
            <a:r>
              <a:rPr lang="ru-RU"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годовой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lang="ru-RU"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экзаменационной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отметок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выпускника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lang="ru-RU"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выставляются</a:t>
            </a:r>
            <a:r>
              <a:rPr sz="2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целыми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числами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lang="ru-RU"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соответствии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правилами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математического</a:t>
            </a:r>
            <a:r>
              <a:rPr lang="ru-RU"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округления</a:t>
            </a:r>
            <a:endParaRPr sz="2800" dirty="0">
              <a:latin typeface="Times New Roman"/>
              <a:cs typeface="Times New Roman"/>
            </a:endParaRPr>
          </a:p>
          <a:p>
            <a:pPr marL="195580" marR="5080" indent="-183515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Итоговые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отметки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9 класс по</a:t>
            </a:r>
            <a:r>
              <a:rPr sz="2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другим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учебным</a:t>
            </a:r>
            <a:r>
              <a:rPr lang="ru-RU"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предметам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выставляются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основе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годовой</a:t>
            </a:r>
            <a:r>
              <a:rPr lang="ru-RU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отметки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выпускника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9 класс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75106"/>
            <a:ext cx="1524000" cy="5425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371600"/>
            <a:ext cx="8762999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Аттестат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основном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общем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образовании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28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отличием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приложение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нему </a:t>
            </a:r>
            <a:r>
              <a:rPr sz="2800" spc="-5" dirty="0">
                <a:latin typeface="Times New Roman"/>
                <a:cs typeface="Times New Roman"/>
              </a:rPr>
              <a:t>выдаются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выпускникам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9 </a:t>
            </a:r>
            <a:r>
              <a:rPr sz="2800" spc="-10" dirty="0" err="1">
                <a:latin typeface="Times New Roman"/>
                <a:cs typeface="Times New Roman"/>
              </a:rPr>
              <a:t>кл</a:t>
            </a:r>
            <a:r>
              <a:rPr lang="ru-RU" sz="2800" spc="-10" dirty="0">
                <a:latin typeface="Times New Roman"/>
                <a:cs typeface="Times New Roman"/>
              </a:rPr>
              <a:t>.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завершившим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обучение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образовательным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программам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основного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общего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образования,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успешно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прошедшим</a:t>
            </a:r>
            <a:r>
              <a:rPr lang="ru-RU"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государственную</a:t>
            </a:r>
            <a:r>
              <a:rPr sz="2800" spc="-5" dirty="0">
                <a:latin typeface="Times New Roman"/>
                <a:cs typeface="Times New Roman"/>
              </a:rPr>
              <a:t> итоговую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аттестацию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имеющим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итоговые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отметки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>
                <a:latin typeface="Times New Roman"/>
                <a:cs typeface="Times New Roman"/>
              </a:rPr>
              <a:t>"</a:t>
            </a:r>
            <a:r>
              <a:rPr sz="2800" spc="-10" dirty="0" err="1">
                <a:latin typeface="Times New Roman"/>
                <a:cs typeface="Times New Roman"/>
              </a:rPr>
              <a:t>отлично</a:t>
            </a:r>
            <a:r>
              <a:rPr sz="2800" spc="-10" dirty="0">
                <a:latin typeface="Times New Roman"/>
                <a:cs typeface="Times New Roman"/>
              </a:rPr>
              <a:t>"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всем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учебным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предметам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учебного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 err="1">
                <a:latin typeface="Times New Roman"/>
                <a:cs typeface="Times New Roman"/>
              </a:rPr>
              <a:t>плана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lang="ru-RU" sz="2800" spc="-10" dirty="0">
                <a:latin typeface="Times New Roman"/>
                <a:cs typeface="Times New Roman"/>
              </a:rPr>
              <a:t> </a:t>
            </a:r>
            <a:r>
              <a:rPr sz="2800" spc="-10" dirty="0" err="1">
                <a:latin typeface="Times New Roman"/>
                <a:cs typeface="Times New Roman"/>
              </a:rPr>
              <a:t>изучавшимся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уровне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основного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общего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образования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823"/>
            <a:ext cx="1523999" cy="6568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2000" y="2209800"/>
            <a:ext cx="8458200" cy="2119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66469" indent="355600" algn="just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– это сумма небольших усилий, повторяемых изо дня в день. Секрет успеха – это начать». </a:t>
            </a:r>
          </a:p>
          <a:p>
            <a:pPr marR="966469" indent="355600" algn="r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 Твен</a:t>
            </a:r>
            <a:endParaRPr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s%3A%2F%2Ffipi.ru%2Foge&amp;4&amp;0">
            <a:extLst>
              <a:ext uri="{FF2B5EF4-FFF2-40B4-BE49-F238E27FC236}">
                <a16:creationId xmlns:a16="http://schemas.microsoft.com/office/drawing/2014/main" id="{BC4F6A35-70F3-4D17-A075-0B558D31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56" y="792778"/>
            <a:ext cx="4799743" cy="566693"/>
          </a:xfrm>
          <a:prstGeom prst="rect">
            <a:avLst/>
          </a:prstGeom>
        </p:spPr>
        <p:txBody>
          <a:bodyPr vert="horz" wrap="square" lIns="0" tIns="7353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</a:t>
            </a:r>
            <a:endParaRPr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770" y="823182"/>
            <a:ext cx="1875662" cy="904113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71B4CB1-FC9B-4880-974D-DAA2C9C0558C}"/>
              </a:ext>
            </a:extLst>
          </p:cNvPr>
          <p:cNvSpPr txBox="1"/>
          <p:nvPr/>
        </p:nvSpPr>
        <p:spPr>
          <a:xfrm>
            <a:off x="494730" y="1857985"/>
            <a:ext cx="8420670" cy="42133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307"/>
              </a:spcBef>
            </a:pPr>
            <a:endParaRPr dirty="0">
              <a:latin typeface="Times New Roman"/>
              <a:cs typeface="Times New Roman"/>
            </a:endParaRPr>
          </a:p>
          <a:p>
            <a:pPr marL="9525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b="1" spc="-4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проводится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b="1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пунктах</a:t>
            </a:r>
            <a:r>
              <a:rPr b="1" spc="-1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проведения</a:t>
            </a:r>
            <a:r>
              <a:rPr b="1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экзаменов</a:t>
            </a:r>
            <a:r>
              <a:rPr b="1" spc="-2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ППЭ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9525">
              <a:spcBef>
                <a:spcPts val="1624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b="1" spc="-4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ГИА-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b="1" spc="-3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составляется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b="1" spc="-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утверждается</a:t>
            </a:r>
            <a:r>
              <a:rPr b="1" spc="-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единое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расписание.</a:t>
            </a:r>
            <a:endParaRPr dirty="0">
              <a:latin typeface="Times New Roman"/>
              <a:cs typeface="Times New Roman"/>
            </a:endParaRPr>
          </a:p>
          <a:p>
            <a:pPr marL="9525" marR="129540" algn="just">
              <a:spcBef>
                <a:spcPts val="1620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b="1" spc="28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проведении</a:t>
            </a:r>
            <a:r>
              <a:rPr b="1" spc="296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b="1" spc="293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b="1" spc="293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используются</a:t>
            </a:r>
            <a:r>
              <a:rPr b="1" spc="296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контрольные</a:t>
            </a:r>
            <a:r>
              <a:rPr b="1" spc="293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измерительные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материалы</a:t>
            </a:r>
            <a:r>
              <a:rPr b="1" spc="263" dirty="0">
                <a:solidFill>
                  <a:srgbClr val="C00000"/>
                </a:solidFill>
                <a:latin typeface="Times New Roman"/>
                <a:cs typeface="Times New Roman"/>
              </a:rPr>
              <a:t>  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КИМ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),</a:t>
            </a:r>
            <a:r>
              <a:rPr b="1" spc="263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представляющие</a:t>
            </a:r>
            <a:r>
              <a:rPr b="1" spc="266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собой</a:t>
            </a:r>
            <a:r>
              <a:rPr b="1" spc="266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комплексы</a:t>
            </a:r>
            <a:r>
              <a:rPr b="1" spc="263" dirty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заданий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стандартизированной</a:t>
            </a:r>
            <a:r>
              <a:rPr b="1" spc="13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формы,</a:t>
            </a:r>
            <a:r>
              <a:rPr b="1" spc="1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b="1" spc="1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специальные</a:t>
            </a:r>
            <a:r>
              <a:rPr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бланки</a:t>
            </a:r>
            <a:r>
              <a:rPr b="1" spc="11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b="1" spc="1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оформления ответов</a:t>
            </a:r>
            <a:r>
              <a:rPr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b="1" spc="-4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задания.</a:t>
            </a:r>
            <a:endParaRPr dirty="0">
              <a:latin typeface="Times New Roman"/>
              <a:cs typeface="Times New Roman"/>
            </a:endParaRPr>
          </a:p>
          <a:p>
            <a:pPr marL="9525" marR="130493" algn="just">
              <a:spcBef>
                <a:spcPts val="1440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b="1" spc="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b="1" spc="3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b="1" spc="38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проводится</a:t>
            </a:r>
            <a:r>
              <a:rPr b="1" spc="4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письменно</a:t>
            </a:r>
            <a:r>
              <a:rPr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b="1" spc="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русском</a:t>
            </a:r>
            <a:r>
              <a:rPr b="1" spc="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языке</a:t>
            </a:r>
            <a:r>
              <a:rPr b="1" spc="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(за</a:t>
            </a:r>
            <a:r>
              <a:rPr b="1" spc="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исключением</a:t>
            </a:r>
            <a:r>
              <a:rPr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ОГЭ/ГВЭ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b="1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иностранным</a:t>
            </a:r>
            <a:r>
              <a:rPr b="1" spc="-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языкам,</a:t>
            </a:r>
            <a:r>
              <a:rPr b="1" spc="-4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b="1" spc="-5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собеседования</a:t>
            </a:r>
            <a:r>
              <a:rPr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b="1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русскому</a:t>
            </a:r>
            <a:r>
              <a:rPr b="1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языку).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94"/>
              </a:spcBef>
            </a:pPr>
            <a:endParaRPr dirty="0">
              <a:latin typeface="Times New Roman"/>
              <a:cs typeface="Times New Roman"/>
            </a:endParaRPr>
          </a:p>
          <a:p>
            <a:pPr marL="9525" marR="130016" algn="just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b="1" spc="38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b="1" spc="39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b="1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проводится</a:t>
            </a:r>
            <a:r>
              <a:rPr b="1" spc="39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b="1" spc="4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форме</a:t>
            </a:r>
            <a:r>
              <a:rPr b="1" spc="3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ОГЭ</a:t>
            </a:r>
            <a:r>
              <a:rPr b="1" spc="39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и/или</a:t>
            </a:r>
            <a:r>
              <a:rPr b="1" spc="3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b="1" spc="4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форме</a:t>
            </a:r>
            <a:r>
              <a:rPr b="1" spc="39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ГВЭ</a:t>
            </a:r>
            <a:r>
              <a:rPr b="1" spc="3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(для</a:t>
            </a:r>
            <a:r>
              <a:rPr b="1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r>
              <a:rPr b="1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38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ограниченными</a:t>
            </a:r>
            <a:r>
              <a:rPr b="1" spc="-4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возможностями</a:t>
            </a:r>
            <a:r>
              <a:rPr b="1" spc="-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здоровья,</a:t>
            </a:r>
            <a:r>
              <a:rPr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детей-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инвалидов</a:t>
            </a:r>
            <a:r>
              <a:rPr b="1" spc="-3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b="1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инвалидов.</a:t>
            </a:r>
            <a:endParaRPr dirty="0">
              <a:latin typeface="Times New Roman"/>
              <a:cs typeface="Times New Roman"/>
            </a:endParaRPr>
          </a:p>
          <a:p>
            <a:pPr marL="3038475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*</a:t>
            </a:r>
            <a:r>
              <a:rPr sz="105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05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нескольких</a:t>
            </a:r>
            <a:r>
              <a:rPr sz="1050" b="1" spc="-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категорий</a:t>
            </a:r>
            <a:r>
              <a:rPr sz="1050" b="1" spc="-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выпускников</a:t>
            </a:r>
            <a:r>
              <a:rPr sz="1050" b="1" spc="-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spc="-8" dirty="0">
                <a:solidFill>
                  <a:srgbClr val="001F5F"/>
                </a:solidFill>
                <a:latin typeface="Times New Roman"/>
                <a:cs typeface="Times New Roman"/>
              </a:rPr>
              <a:t>допускается</a:t>
            </a:r>
            <a:r>
              <a:rPr sz="1050" b="1" spc="-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1F5F"/>
                </a:solidFill>
                <a:latin typeface="Times New Roman"/>
                <a:cs typeface="Times New Roman"/>
              </a:rPr>
              <a:t>сочетание</a:t>
            </a:r>
            <a:r>
              <a:rPr sz="105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1F5F"/>
                </a:solidFill>
                <a:latin typeface="Times New Roman"/>
                <a:cs typeface="Times New Roman"/>
              </a:rPr>
              <a:t>обеих</a:t>
            </a:r>
            <a:r>
              <a:rPr sz="1050" b="1" spc="-2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1F5F"/>
                </a:solidFill>
                <a:latin typeface="Times New Roman"/>
                <a:cs typeface="Times New Roman"/>
              </a:rPr>
              <a:t>форм</a:t>
            </a:r>
            <a:r>
              <a:rPr sz="105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5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ГИА.</a:t>
            </a:r>
            <a:endParaRPr sz="10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56" y="546557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r>
              <a:rPr lang="ru-RU" sz="3200" spc="-8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аттестата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770" y="823182"/>
            <a:ext cx="1875662" cy="90411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221B24F-55A1-43EE-9E1A-534594E7C41F}"/>
              </a:ext>
            </a:extLst>
          </p:cNvPr>
          <p:cNvSpPr txBox="1"/>
          <p:nvPr/>
        </p:nvSpPr>
        <p:spPr>
          <a:xfrm>
            <a:off x="381856" y="1828800"/>
            <a:ext cx="8398576" cy="30566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1906905" algn="l"/>
                <a:tab pos="2992755" algn="l"/>
                <a:tab pos="4310063" algn="l"/>
                <a:tab pos="4719161" algn="l"/>
                <a:tab pos="6180296" algn="l"/>
                <a:tab pos="7381399" algn="l"/>
              </a:tabLst>
            </a:pPr>
            <a:r>
              <a:rPr lang="ru-RU" sz="24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Государственная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итоговая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аттестация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9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программам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основного </a:t>
            </a:r>
            <a:r>
              <a:rPr lang="ru-RU"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общего </a:t>
            </a: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образовании</a:t>
            </a:r>
            <a:r>
              <a:rPr lang="ru-RU" sz="24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включает</a:t>
            </a:r>
            <a:r>
              <a:rPr lang="ru-RU" sz="24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lang="ru-RU" sz="2400" b="1" spc="-4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себя</a:t>
            </a:r>
            <a:r>
              <a:rPr lang="ru-RU" sz="2400" b="1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четыре</a:t>
            </a:r>
            <a:r>
              <a:rPr lang="ru-RU" sz="2400" b="1" spc="-5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экзамена</a:t>
            </a:r>
            <a:r>
              <a:rPr lang="ru-RU" sz="2400" spc="-8" dirty="0">
                <a:solidFill>
                  <a:srgbClr val="1F3863"/>
                </a:solidFill>
                <a:latin typeface="Times New Roman"/>
                <a:cs typeface="Times New Roman"/>
              </a:rPr>
              <a:t>:</a:t>
            </a:r>
            <a:endParaRPr lang="ru-RU" sz="2400" dirty="0">
              <a:latin typeface="Times New Roman"/>
              <a:cs typeface="Times New Roman"/>
            </a:endParaRPr>
          </a:p>
          <a:p>
            <a:pPr marL="630238">
              <a:buFont typeface="Times New Roman"/>
              <a:buAutoNum type="arabicParenR"/>
              <a:tabLst>
                <a:tab pos="1628299" algn="l"/>
              </a:tabLst>
            </a:pP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 «Математика»</a:t>
            </a:r>
            <a:r>
              <a:rPr lang="ru-RU" sz="2400" b="1" spc="-5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lang="ru-RU" sz="2400" b="1" spc="-5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«Русский</a:t>
            </a:r>
            <a:r>
              <a:rPr lang="ru-RU" sz="2400" b="1" spc="-4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язык»</a:t>
            </a:r>
            <a:r>
              <a:rPr lang="ru-RU" sz="2400" b="1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(обязательные</a:t>
            </a:r>
            <a:r>
              <a:rPr lang="ru-RU" sz="1600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1F3863"/>
                </a:solidFill>
                <a:latin typeface="Times New Roman"/>
                <a:cs typeface="Times New Roman"/>
              </a:rPr>
              <a:t>предметы</a:t>
            </a:r>
            <a:r>
              <a:rPr lang="ru-RU" sz="16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1600" spc="-8" dirty="0">
                <a:solidFill>
                  <a:srgbClr val="1F3863"/>
                </a:solidFill>
                <a:latin typeface="Times New Roman"/>
                <a:cs typeface="Times New Roman"/>
              </a:rPr>
              <a:t>ГИА),</a:t>
            </a:r>
            <a:endParaRPr lang="ru-RU" sz="1600" dirty="0">
              <a:latin typeface="Times New Roman"/>
              <a:cs typeface="Times New Roman"/>
            </a:endParaRPr>
          </a:p>
          <a:p>
            <a:pPr marL="630238" algn="just">
              <a:buAutoNum type="arabicParenR"/>
            </a:pPr>
            <a:r>
              <a:rPr lang="ru-RU" sz="2400" dirty="0">
                <a:solidFill>
                  <a:srgbClr val="1F3863"/>
                </a:solidFill>
                <a:latin typeface="Times New Roman"/>
                <a:cs typeface="Times New Roman"/>
              </a:rPr>
              <a:t> а</a:t>
            </a:r>
            <a:r>
              <a:rPr lang="ru-RU" sz="2400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1F3863"/>
                </a:solidFill>
                <a:latin typeface="Times New Roman"/>
                <a:cs typeface="Times New Roman"/>
              </a:rPr>
              <a:t>также</a:t>
            </a:r>
            <a:r>
              <a:rPr lang="ru-RU" sz="2400" spc="-2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lang="ru-RU" sz="2400" b="1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два</a:t>
            </a:r>
            <a:r>
              <a:rPr lang="ru-RU" sz="2400"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учебных</a:t>
            </a:r>
            <a:r>
              <a:rPr lang="ru-RU" sz="2400"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предмета</a:t>
            </a:r>
            <a:r>
              <a:rPr lang="ru-RU" sz="2400" b="1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lang="ru-RU" sz="2400" b="1" spc="-2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выбору</a:t>
            </a:r>
            <a:r>
              <a:rPr lang="ru-RU" sz="2400" b="1" spc="-1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участника</a:t>
            </a:r>
            <a:r>
              <a:rPr lang="ru-RU" sz="2400" spc="-8" dirty="0">
                <a:solidFill>
                  <a:srgbClr val="1F3863"/>
                </a:solidFill>
                <a:latin typeface="Times New Roman"/>
                <a:cs typeface="Times New Roman"/>
              </a:rPr>
              <a:t>: </a:t>
            </a:r>
            <a:r>
              <a:rPr lang="ru-RU" spc="-8" dirty="0">
                <a:solidFill>
                  <a:srgbClr val="1F3863"/>
                </a:solidFill>
                <a:latin typeface="Times New Roman"/>
                <a:cs typeface="Times New Roman"/>
              </a:rPr>
              <a:t>«Биология»,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pc="-8" dirty="0">
                <a:solidFill>
                  <a:srgbClr val="1F3863"/>
                </a:solidFill>
                <a:latin typeface="Times New Roman"/>
                <a:cs typeface="Times New Roman"/>
              </a:rPr>
              <a:t>«География»,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pc="-8" dirty="0">
                <a:solidFill>
                  <a:srgbClr val="1F3863"/>
                </a:solidFill>
                <a:latin typeface="Times New Roman"/>
                <a:cs typeface="Times New Roman"/>
              </a:rPr>
              <a:t>«Иностранные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pc="-8" dirty="0">
                <a:solidFill>
                  <a:srgbClr val="1F3863"/>
                </a:solidFill>
                <a:latin typeface="Times New Roman"/>
                <a:cs typeface="Times New Roman"/>
              </a:rPr>
              <a:t>языки» (английский,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pc="-8" dirty="0">
                <a:solidFill>
                  <a:srgbClr val="1F3863"/>
                </a:solidFill>
                <a:latin typeface="Times New Roman"/>
                <a:cs typeface="Times New Roman"/>
              </a:rPr>
              <a:t>испанский, немецкий </a:t>
            </a:r>
            <a:r>
              <a:rPr lang="ru-RU" spc="-38" dirty="0">
                <a:solidFill>
                  <a:srgbClr val="1F3863"/>
                </a:solidFill>
                <a:latin typeface="Times New Roman"/>
                <a:cs typeface="Times New Roman"/>
              </a:rPr>
              <a:t>и 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французский),</a:t>
            </a:r>
            <a:r>
              <a:rPr lang="ru-RU" spc="15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«Информатика»,</a:t>
            </a:r>
            <a:r>
              <a:rPr lang="ru-RU" spc="16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«История»,</a:t>
            </a:r>
            <a:r>
              <a:rPr lang="ru-RU" spc="161" dirty="0">
                <a:solidFill>
                  <a:srgbClr val="1F3863"/>
                </a:solidFill>
                <a:latin typeface="Times New Roman"/>
                <a:cs typeface="Times New Roman"/>
              </a:rPr>
              <a:t> «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Литература»,</a:t>
            </a:r>
            <a:r>
              <a:rPr lang="ru-RU" spc="17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«Обществознание»,</a:t>
            </a:r>
            <a:r>
              <a:rPr lang="ru-RU" spc="172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spc="-8" dirty="0">
                <a:solidFill>
                  <a:srgbClr val="1F3863"/>
                </a:solidFill>
                <a:latin typeface="Times New Roman"/>
                <a:cs typeface="Times New Roman"/>
              </a:rPr>
              <a:t>«Физика», </a:t>
            </a:r>
            <a:r>
              <a:rPr lang="ru-RU" dirty="0">
                <a:solidFill>
                  <a:srgbClr val="1F3863"/>
                </a:solidFill>
                <a:latin typeface="Times New Roman"/>
                <a:cs typeface="Times New Roman"/>
              </a:rPr>
              <a:t>«Химия»</a:t>
            </a:r>
            <a:r>
              <a:rPr lang="ru-RU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1F3863"/>
                </a:solidFill>
                <a:latin typeface="Times New Roman"/>
                <a:cs typeface="Times New Roman"/>
              </a:rPr>
              <a:t>участники</a:t>
            </a:r>
            <a:r>
              <a:rPr lang="ru-RU" b="1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1F3863"/>
                </a:solidFill>
                <a:latin typeface="Times New Roman"/>
                <a:cs typeface="Times New Roman"/>
              </a:rPr>
              <a:t>сдают</a:t>
            </a:r>
            <a:r>
              <a:rPr lang="ru-RU" b="1" spc="-4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lang="ru-RU"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добровольной</a:t>
            </a:r>
            <a:r>
              <a:rPr lang="ru-RU"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1F3863"/>
                </a:solidFill>
                <a:latin typeface="Times New Roman"/>
                <a:cs typeface="Times New Roman"/>
              </a:rPr>
              <a:t>основе</a:t>
            </a:r>
            <a:r>
              <a:rPr lang="ru-RU"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lang="ru-RU" b="1" spc="-4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1F3863"/>
                </a:solidFill>
                <a:latin typeface="Times New Roman"/>
                <a:cs typeface="Times New Roman"/>
              </a:rPr>
              <a:t>своему</a:t>
            </a:r>
            <a:r>
              <a:rPr lang="ru-RU" b="1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lang="ru-RU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выбору</a:t>
            </a:r>
            <a:r>
              <a:rPr lang="ru-RU" spc="-8" dirty="0">
                <a:solidFill>
                  <a:srgbClr val="1F3863"/>
                </a:solidFill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60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90689"/>
            <a:ext cx="7260336" cy="44710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32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 выбор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56" y="546557"/>
            <a:ext cx="5942744" cy="1059135"/>
          </a:xfrm>
          <a:prstGeom prst="rect">
            <a:avLst/>
          </a:prstGeom>
        </p:spPr>
        <p:txBody>
          <a:bodyPr vert="horz" wrap="square" lIns="0" tIns="7353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32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сведения. </a:t>
            </a:r>
            <a:b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Допуск к ГИА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770" y="823182"/>
            <a:ext cx="1875662" cy="904113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B373E37-92EF-4844-AD6A-5EC69AD1F658}"/>
              </a:ext>
            </a:extLst>
          </p:cNvPr>
          <p:cNvSpPr txBox="1"/>
          <p:nvPr/>
        </p:nvSpPr>
        <p:spPr>
          <a:xfrm>
            <a:off x="415384" y="2209800"/>
            <a:ext cx="8478203" cy="34567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К</a:t>
            </a:r>
            <a:r>
              <a:rPr sz="2800" spc="127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spc="-15" dirty="0">
                <a:solidFill>
                  <a:srgbClr val="1F3863"/>
                </a:solidFill>
                <a:latin typeface="Times New Roman"/>
                <a:cs typeface="Times New Roman"/>
              </a:rPr>
              <a:t>ГИА-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9</a:t>
            </a:r>
            <a:r>
              <a:rPr sz="2800" spc="131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1F3863"/>
                </a:solidFill>
                <a:latin typeface="Times New Roman"/>
                <a:cs typeface="Times New Roman"/>
              </a:rPr>
              <a:t>допускаются</a:t>
            </a:r>
            <a:r>
              <a:rPr sz="2800" b="1" spc="139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1F3863"/>
                </a:solidFill>
                <a:latin typeface="Times New Roman"/>
                <a:cs typeface="Times New Roman"/>
              </a:rPr>
              <a:t>лица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r>
              <a:rPr sz="2800" spc="135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8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имеющие</a:t>
            </a:r>
            <a:r>
              <a:rPr sz="28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академической</a:t>
            </a:r>
            <a:r>
              <a:rPr sz="28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задолженности,</a:t>
            </a:r>
            <a:r>
              <a:rPr sz="2800" b="1" spc="139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spc="-38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полном</a:t>
            </a:r>
            <a:r>
              <a:rPr sz="2800" b="1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объеме</a:t>
            </a:r>
            <a:r>
              <a:rPr sz="2800" b="1" spc="19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выполнившие</a:t>
            </a:r>
            <a:r>
              <a:rPr sz="2800" b="1" spc="20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учебный</a:t>
            </a:r>
            <a:r>
              <a:rPr sz="2800" b="1" spc="20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план</a:t>
            </a:r>
            <a:r>
              <a:rPr sz="2800" b="1" spc="19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или</a:t>
            </a:r>
            <a:r>
              <a:rPr sz="2800" spc="206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индивидуальный</a:t>
            </a:r>
            <a:r>
              <a:rPr sz="2800" spc="19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учебный</a:t>
            </a:r>
            <a:r>
              <a:rPr sz="2800" spc="203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1F3863"/>
                </a:solidFill>
                <a:latin typeface="Times New Roman"/>
                <a:cs typeface="Times New Roman"/>
              </a:rPr>
              <a:t>план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(имеющие</a:t>
            </a:r>
            <a:r>
              <a:rPr sz="2800" spc="-8" dirty="0">
                <a:solidFill>
                  <a:srgbClr val="1F3863"/>
                </a:solidFill>
                <a:latin typeface="Times New Roman"/>
                <a:cs typeface="Times New Roman"/>
              </a:rPr>
              <a:t> годовые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 отметки</a:t>
            </a:r>
            <a:r>
              <a:rPr sz="2800" spc="-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sz="2800" spc="-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всем</a:t>
            </a:r>
            <a:r>
              <a:rPr sz="2800" spc="-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учебным</a:t>
            </a:r>
            <a:r>
              <a:rPr sz="2800"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предметам</a:t>
            </a:r>
            <a:r>
              <a:rPr sz="2800" spc="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учебного плана за 9 класс </a:t>
            </a:r>
            <a:r>
              <a:rPr sz="2800" spc="-19" dirty="0">
                <a:solidFill>
                  <a:srgbClr val="1F3863"/>
                </a:solidFill>
                <a:latin typeface="Times New Roman"/>
                <a:cs typeface="Times New Roman"/>
              </a:rPr>
              <a:t>не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ниже</a:t>
            </a:r>
            <a:r>
              <a:rPr sz="2800" spc="120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удовлетворительных),</a:t>
            </a:r>
            <a:r>
              <a:rPr sz="2800" spc="127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а</a:t>
            </a:r>
            <a:r>
              <a:rPr sz="2800" spc="127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также</a:t>
            </a:r>
            <a:r>
              <a:rPr sz="2800" spc="124" dirty="0">
                <a:solidFill>
                  <a:srgbClr val="1F3863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имеющие</a:t>
            </a:r>
            <a:r>
              <a:rPr sz="2800" b="1" spc="116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</a:t>
            </a:r>
            <a:r>
              <a:rPr sz="2800" b="1" spc="12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«зачет»</a:t>
            </a:r>
            <a:r>
              <a:rPr sz="2800" b="1" spc="12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за</a:t>
            </a:r>
            <a:r>
              <a:rPr sz="2800" b="1" spc="12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итоговое собеседование</a:t>
            </a:r>
            <a:r>
              <a:rPr sz="2800" b="1" spc="-2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F3863"/>
                </a:solidFill>
                <a:latin typeface="Times New Roman"/>
                <a:cs typeface="Times New Roman"/>
              </a:rPr>
              <a:t>по</a:t>
            </a:r>
            <a:r>
              <a:rPr sz="2800" spc="-3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1F3863"/>
                </a:solidFill>
                <a:latin typeface="Times New Roman"/>
                <a:cs typeface="Times New Roman"/>
              </a:rPr>
              <a:t>русскому</a:t>
            </a:r>
            <a:r>
              <a:rPr sz="2800" spc="-49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800" spc="-8" dirty="0">
                <a:solidFill>
                  <a:srgbClr val="1F3863"/>
                </a:solidFill>
                <a:latin typeface="Times New Roman"/>
                <a:cs typeface="Times New Roman"/>
              </a:rPr>
              <a:t>языку.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1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ga-i-karandash-wid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kniga-i-karandash-wide</Template>
  <TotalTime>113</TotalTime>
  <Words>2401</Words>
  <Application>Microsoft Office PowerPoint</Application>
  <PresentationFormat>Экран (4:3)</PresentationFormat>
  <Paragraphs>354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Microsoft Sans Serif</vt:lpstr>
      <vt:lpstr>Sylfaen</vt:lpstr>
      <vt:lpstr>Times New Roman</vt:lpstr>
      <vt:lpstr>Wingdings</vt:lpstr>
      <vt:lpstr>kniga-i-karandash-wide</vt:lpstr>
      <vt:lpstr>Презентация PowerPoint</vt:lpstr>
      <vt:lpstr>ГИА-9. Общие сведения</vt:lpstr>
      <vt:lpstr>Формы проведения  государственной  итоговой аттестации</vt:lpstr>
      <vt:lpstr>Формы проведения государственной  итоговой аттестации</vt:lpstr>
      <vt:lpstr>ГИА-9. Общие сведения</vt:lpstr>
      <vt:lpstr>ГИА-9. Общие сведения</vt:lpstr>
      <vt:lpstr>ГИА-9. Общие сведения. Получени аттестата </vt:lpstr>
      <vt:lpstr>Осознанный выбор</vt:lpstr>
      <vt:lpstr>ГИА-9. Общие сведения.                                 Допуск к ГИА</vt:lpstr>
      <vt:lpstr>Презентация PowerPoint</vt:lpstr>
      <vt:lpstr>Презентация PowerPoint</vt:lpstr>
      <vt:lpstr>Презентация PowerPoint</vt:lpstr>
      <vt:lpstr>Участники государственной итоговой  аттестации</vt:lpstr>
      <vt:lpstr>Презентация PowerPoint</vt:lpstr>
      <vt:lpstr>ОСОБЕННОСТИ ГИА</vt:lpstr>
      <vt:lpstr>ОСОБЕННОСТИ ГИА</vt:lpstr>
      <vt:lpstr>ОСОБЕННОСТИ КИМ ОГЭ по отдельным предметам</vt:lpstr>
      <vt:lpstr>Итоговое собеседование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Итоговое собеседование</vt:lpstr>
      <vt:lpstr>Итоговое собеседование</vt:lpstr>
      <vt:lpstr>ГИА-9</vt:lpstr>
      <vt:lpstr>Презентация PowerPoint</vt:lpstr>
      <vt:lpstr>Презентация PowerPoint</vt:lpstr>
      <vt:lpstr>Презентация PowerPoint</vt:lpstr>
      <vt:lpstr>Особенности проведения экзаменов ГИА-9 по отдельным  учебным предметам</vt:lpstr>
      <vt:lpstr>Особенности проведения экзаменов ГИА-9 по отдельным  учебным предметам</vt:lpstr>
      <vt:lpstr>Особенности проведения экзаменов ГИА-9 по отдельным  учебным предметам</vt:lpstr>
      <vt:lpstr>Особенности проведения экзаменов ГИА-9 по отдельным  учебным предметам</vt:lpstr>
      <vt:lpstr>Особенности проведения экзаменов ГИА-9 по отдельным  учебным предметам</vt:lpstr>
      <vt:lpstr>Особенности проведения экзаменов ГИА-9 по отдельным  учебным предметам</vt:lpstr>
      <vt:lpstr>Что ждёт наших детей?</vt:lpstr>
      <vt:lpstr>Прибыть в ППЭ не ранее 9:00</vt:lpstr>
      <vt:lpstr>В день проведения экзамена (в период с момента входа в ППЭ и до окончания экзамена) участникам запрещается:</vt:lpstr>
      <vt:lpstr>ППЭ оборудуются стационарными и переносными металлоискателями, средствами видеонаблюдения;</vt:lpstr>
      <vt:lpstr>ВО ВРЕМЯ ОГЭ ЗАПРЕЩАЮТСЯ:</vt:lpstr>
      <vt:lpstr>Презентация PowerPoint</vt:lpstr>
      <vt:lpstr>Презентация PowerPoint</vt:lpstr>
      <vt:lpstr>Презентация PowerPoint</vt:lpstr>
      <vt:lpstr>Аудитории оборудуются средствами видеонаблюдения, позволяющими осуществлять видеозапись и трансляцию проведения экзаменов в сети "Интернет" с соблюдением требований законодательства Российской Федерации в области защиты персональных данных.</vt:lpstr>
      <vt:lpstr>Удаление с ОГЭ</vt:lpstr>
      <vt:lpstr>До повторной сдачи ГИА-9 в текущем году не допускаются</vt:lpstr>
      <vt:lpstr>Проверка экзаменационных работ участников  государственной итоговой аттестации и их оценивание</vt:lpstr>
      <vt:lpstr>Результаты государственной итоговой</vt:lpstr>
      <vt:lpstr>Подготовка к ОГЭ</vt:lpstr>
      <vt:lpstr>Подготовка к ОГЭ</vt:lpstr>
      <vt:lpstr>РОСОБРНАДЗОР ПРЕДУПРЕЖДАЕТ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1</cp:lastModifiedBy>
  <cp:revision>15</cp:revision>
  <dcterms:created xsi:type="dcterms:W3CDTF">2024-10-17T14:01:33Z</dcterms:created>
  <dcterms:modified xsi:type="dcterms:W3CDTF">2025-10-08T14:00:07Z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2024-10-17T00:00:00Z</vt:filetime>
  </property>
</Properties>
</file>